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notesMasterIdLst>
    <p:notesMasterId r:id="rId15"/>
  </p:notesMasterIdLst>
  <p:sldIdLst>
    <p:sldId id="276" r:id="rId2"/>
    <p:sldId id="274" r:id="rId3"/>
    <p:sldId id="257" r:id="rId4"/>
    <p:sldId id="258" r:id="rId5"/>
    <p:sldId id="259" r:id="rId6"/>
    <p:sldId id="262" r:id="rId7"/>
    <p:sldId id="261" r:id="rId8"/>
    <p:sldId id="277" r:id="rId9"/>
    <p:sldId id="266" r:id="rId10"/>
    <p:sldId id="267" r:id="rId11"/>
    <p:sldId id="273" r:id="rId12"/>
    <p:sldId id="278"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chior-Lebis" initials="M" lastIdx="1" clrIdx="0">
    <p:extLst>
      <p:ext uri="{19B8F6BF-5375-455C-9EA6-DF929625EA0E}">
        <p15:presenceInfo xmlns:p15="http://schemas.microsoft.com/office/powerpoint/2012/main" userId="Melchior-Lebis" providerId="None"/>
      </p:ext>
    </p:extLst>
  </p:cmAuthor>
  <p:cmAuthor id="2" name="PRIMERO" initials="P" lastIdx="1" clrIdx="1">
    <p:extLst>
      <p:ext uri="{19B8F6BF-5375-455C-9EA6-DF929625EA0E}">
        <p15:presenceInfo xmlns:p15="http://schemas.microsoft.com/office/powerpoint/2012/main" userId="PRIME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CFDC"/>
    <a:srgbClr val="170BB5"/>
    <a:srgbClr val="A6BB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p:scale>
          <a:sx n="69" d="100"/>
          <a:sy n="69" d="100"/>
        </p:scale>
        <p:origin x="780" y="60"/>
      </p:cViewPr>
      <p:guideLst>
        <p:guide orient="horz" pos="4320"/>
        <p:guide pos="76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commentAuthors" Target="commentAuthors.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FC21A-BCD8-4BC7-A0CD-F8BD15985877}" type="datetimeFigureOut">
              <a:rPr lang="fr-FR" smtClean="0"/>
              <a:t>03/09/2025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F72C-4D61-4FB5-B993-A6ABA274D4D7}" type="slidenum">
              <a:rPr lang="fr-FR" smtClean="0"/>
              <a:t>‹#›</a:t>
            </a:fld>
            <a:endParaRPr lang="fr-FR"/>
          </a:p>
        </p:txBody>
      </p:sp>
    </p:spTree>
    <p:extLst>
      <p:ext uri="{BB962C8B-B14F-4D97-AF65-F5344CB8AC3E}">
        <p14:creationId xmlns:p14="http://schemas.microsoft.com/office/powerpoint/2010/main" val="39493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Permettez- nous tout d’abord de vous présenter nos sincères remerciement pour l’honneur que vous nous faites en acceptant malgré vos multiples occupation d’effectuer le déplacement pour apprécier la qualité du travail qui vous sera présenté</a:t>
            </a:r>
          </a:p>
          <a:p>
            <a:r>
              <a:rPr lang="fr-FR" baseline="0" dirty="0"/>
              <a:t>En effet le but de notre rassemblement est la présentation de notre travail qui a pour </a:t>
            </a:r>
            <a:r>
              <a:rPr lang="fr-FR" baseline="0" dirty="0" err="1"/>
              <a:t>théme</a:t>
            </a:r>
            <a:r>
              <a:rPr lang="fr-FR" baseline="0" dirty="0"/>
              <a:t>:</a:t>
            </a:r>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1</a:t>
            </a:fld>
            <a:endParaRPr lang="fr-FR"/>
          </a:p>
        </p:txBody>
      </p:sp>
    </p:spTree>
    <p:extLst>
      <p:ext uri="{BB962C8B-B14F-4D97-AF65-F5344CB8AC3E}">
        <p14:creationId xmlns:p14="http://schemas.microsoft.com/office/powerpoint/2010/main" val="286320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En ce qui concerne la validation de nos hypothèses de recherche, nous avons obtenu les résultats suivants:</a:t>
            </a:r>
          </a:p>
          <a:p>
            <a:r>
              <a:rPr lang="fr-FR" baseline="0" dirty="0"/>
              <a:t>H1 il est question de vérifier « la non pertinente de la stratégie marketing en temps de crise par la société Moov Africa ne contribue pas à sa rentabilité voir sa performance</a:t>
            </a:r>
          </a:p>
          <a:p>
            <a:r>
              <a:rPr lang="fr-FR" baseline="0" dirty="0"/>
              <a:t>D’après les résultats obtenus notre hypothèse est validée 73% qui ont répondu favorablement et 27% défavorablement </a:t>
            </a:r>
          </a:p>
          <a:p>
            <a:r>
              <a:rPr lang="fr-FR" baseline="0" dirty="0"/>
              <a:t>H2 il est question de vérifier « la stratégie marketing de crise permet de développer les ventes » D’après les résultats obtenu notre hypothèse est validée 69% qui ont répondu favorablement et 31% défavorablement</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10</a:t>
            </a:fld>
            <a:endParaRPr lang="fr-FR"/>
          </a:p>
        </p:txBody>
      </p:sp>
    </p:spTree>
    <p:extLst>
      <p:ext uri="{BB962C8B-B14F-4D97-AF65-F5344CB8AC3E}">
        <p14:creationId xmlns:p14="http://schemas.microsoft.com/office/powerpoint/2010/main" val="2419153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a:t>
            </a:r>
            <a:r>
              <a:rPr lang="fr-FR" baseline="0" dirty="0"/>
              <a:t> l’issu de cette étude nous avons faits des observations, c’est ainsi que nous allons faire des suggestions pour améliorer:</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11</a:t>
            </a:fld>
            <a:endParaRPr lang="fr-FR"/>
          </a:p>
        </p:txBody>
      </p:sp>
    </p:spTree>
    <p:extLst>
      <p:ext uri="{BB962C8B-B14F-4D97-AF65-F5344CB8AC3E}">
        <p14:creationId xmlns:p14="http://schemas.microsoft.com/office/powerpoint/2010/main" val="376229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Ce</a:t>
            </a:r>
            <a:r>
              <a:rPr lang="fr-FR" baseline="0" dirty="0"/>
              <a:t> travail est scindé en deux parties: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12</a:t>
            </a:fld>
            <a:endParaRPr lang="fr-FR"/>
          </a:p>
        </p:txBody>
      </p:sp>
    </p:spTree>
    <p:extLst>
      <p:ext uri="{BB962C8B-B14F-4D97-AF65-F5344CB8AC3E}">
        <p14:creationId xmlns:p14="http://schemas.microsoft.com/office/powerpoint/2010/main" val="631341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2</a:t>
            </a:fld>
            <a:endParaRPr lang="fr-FR"/>
          </a:p>
        </p:txBody>
      </p:sp>
    </p:spTree>
    <p:extLst>
      <p:ext uri="{BB962C8B-B14F-4D97-AF65-F5344CB8AC3E}">
        <p14:creationId xmlns:p14="http://schemas.microsoft.com/office/powerpoint/2010/main" val="244479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Permettez-nous tout d’abord de vous présenter notre plan de progression nous</a:t>
            </a:r>
            <a:r>
              <a:rPr lang="fr-FR" sz="1200" baseline="0"/>
              <a:t> avons:</a:t>
            </a:r>
            <a:endParaRPr lang="fr-FR" sz="1200"/>
          </a:p>
          <a:p>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3</a:t>
            </a:fld>
            <a:endParaRPr lang="fr-FR"/>
          </a:p>
        </p:txBody>
      </p:sp>
    </p:spTree>
    <p:extLst>
      <p:ext uri="{BB962C8B-B14F-4D97-AF65-F5344CB8AC3E}">
        <p14:creationId xmlns:p14="http://schemas.microsoft.com/office/powerpoint/2010/main" val="339516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Pour notre cas d’étude nous avons choisir la société Warani</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4</a:t>
            </a:fld>
            <a:endParaRPr lang="fr-FR"/>
          </a:p>
        </p:txBody>
      </p:sp>
    </p:spTree>
    <p:extLst>
      <p:ext uri="{BB962C8B-B14F-4D97-AF65-F5344CB8AC3E}">
        <p14:creationId xmlns:p14="http://schemas.microsoft.com/office/powerpoint/2010/main" val="107264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5</a:t>
            </a:fld>
            <a:endParaRPr lang="fr-FR"/>
          </a:p>
        </p:txBody>
      </p:sp>
    </p:spTree>
    <p:extLst>
      <p:ext uri="{BB962C8B-B14F-4D97-AF65-F5344CB8AC3E}">
        <p14:creationId xmlns:p14="http://schemas.microsoft.com/office/powerpoint/2010/main" val="1508770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p</a:t>
            </a:r>
            <a:r>
              <a:rPr lang="fr-FR" dirty="0"/>
              <a:t>our parveni</a:t>
            </a:r>
            <a:r>
              <a:rPr lang="fr-FR" baseline="0" dirty="0"/>
              <a:t>r à résoudre ces problèmes , nous nous sommes posé la question de savoir: </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6</a:t>
            </a:fld>
            <a:endParaRPr lang="fr-FR"/>
          </a:p>
        </p:txBody>
      </p:sp>
    </p:spTree>
    <p:extLst>
      <p:ext uri="{BB962C8B-B14F-4D97-AF65-F5344CB8AC3E}">
        <p14:creationId xmlns:p14="http://schemas.microsoft.com/office/powerpoint/2010/main" val="289216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répondre</a:t>
            </a:r>
            <a:r>
              <a:rPr lang="fr-FR" baseline="0" dirty="0"/>
              <a:t> à cette question, nous avons fixé des objectifs</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7</a:t>
            </a:fld>
            <a:endParaRPr lang="fr-FR"/>
          </a:p>
        </p:txBody>
      </p:sp>
    </p:spTree>
    <p:extLst>
      <p:ext uri="{BB962C8B-B14F-4D97-AF65-F5344CB8AC3E}">
        <p14:creationId xmlns:p14="http://schemas.microsoft.com/office/powerpoint/2010/main" val="345929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Monsieur</a:t>
            </a:r>
            <a:r>
              <a:rPr lang="fr-FR" baseline="0" dirty="0"/>
              <a:t> le président jury, monsieur les membres du jury, pour apporter des solutions à notre questions de recherche ,nous avons émise deux hypothèses à savoir</a:t>
            </a:r>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8</a:t>
            </a:fld>
            <a:endParaRPr lang="fr-FR"/>
          </a:p>
        </p:txBody>
      </p:sp>
    </p:spTree>
    <p:extLst>
      <p:ext uri="{BB962C8B-B14F-4D97-AF65-F5344CB8AC3E}">
        <p14:creationId xmlns:p14="http://schemas.microsoft.com/office/powerpoint/2010/main" val="93101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98F72C-4D61-4FB5-B993-A6ABA274D4D7}" type="slidenum">
              <a:rPr lang="fr-FR" smtClean="0"/>
              <a:t>9</a:t>
            </a:fld>
            <a:endParaRPr lang="fr-FR"/>
          </a:p>
        </p:txBody>
      </p:sp>
    </p:spTree>
    <p:extLst>
      <p:ext uri="{BB962C8B-B14F-4D97-AF65-F5344CB8AC3E}">
        <p14:creationId xmlns:p14="http://schemas.microsoft.com/office/powerpoint/2010/main" val="380071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60663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395826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CCBBB2-8E06-4AC3-AA6C-82E5A9038EE3}" type="slidenum">
              <a:rPr lang="fr-FR" smtClean="0"/>
              <a:t>‹#›</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373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34961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CCBBB2-8E06-4AC3-AA6C-82E5A9038EE3}" type="slidenum">
              <a:rPr lang="fr-FR" smtClean="0"/>
              <a:t>‹#›</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644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3380371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402027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388736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211475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B4803EC-7200-4411-8741-9E5D1BB0BE4F}" type="datetimeFigureOut">
              <a:rPr lang="fr-FR" smtClean="0"/>
              <a:t>03/09/2025</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10869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277729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4803EC-7200-4411-8741-9E5D1BB0BE4F}" type="datetimeFigureOut">
              <a:rPr lang="fr-FR" smtClean="0"/>
              <a:t>03/09/2025</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249035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B4803EC-7200-4411-8741-9E5D1BB0BE4F}" type="datetimeFigureOut">
              <a:rPr lang="fr-FR" smtClean="0"/>
              <a:t>03/09/2025</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124741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803EC-7200-4411-8741-9E5D1BB0BE4F}" type="datetimeFigureOut">
              <a:rPr lang="fr-FR" smtClean="0"/>
              <a:t>03/09/2025</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310904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127324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B4803EC-7200-4411-8741-9E5D1BB0BE4F}" type="datetimeFigureOut">
              <a:rPr lang="fr-FR" smtClean="0"/>
              <a:t>03/09/2025</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BCCBBB2-8E06-4AC3-AA6C-82E5A9038EE3}" type="slidenum">
              <a:rPr lang="fr-FR" smtClean="0"/>
              <a:t>‹#›</a:t>
            </a:fld>
            <a:endParaRPr lang="fr-FR"/>
          </a:p>
        </p:txBody>
      </p:sp>
    </p:spTree>
    <p:extLst>
      <p:ext uri="{BB962C8B-B14F-4D97-AF65-F5344CB8AC3E}">
        <p14:creationId xmlns:p14="http://schemas.microsoft.com/office/powerpoint/2010/main" val="422526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5000"/>
                <a:lumOff val="55000"/>
              </a:schemeClr>
            </a:gs>
            <a:gs pos="85000">
              <a:srgbClr val="A6BBC2"/>
            </a:gs>
          </a:gsLst>
          <a:lin ang="8100000" scaled="1"/>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4803EC-7200-4411-8741-9E5D1BB0BE4F}" type="datetimeFigureOut">
              <a:rPr lang="fr-FR" smtClean="0"/>
              <a:t>03/09/2025</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BCCBBB2-8E06-4AC3-AA6C-82E5A9038EE3}" type="slidenum">
              <a:rPr lang="fr-FR" smtClean="0"/>
              <a:t>‹#›</a:t>
            </a:fld>
            <a:endParaRPr lang="fr-FR"/>
          </a:p>
        </p:txBody>
      </p:sp>
    </p:spTree>
    <p:extLst>
      <p:ext uri="{BB962C8B-B14F-4D97-AF65-F5344CB8AC3E}">
        <p14:creationId xmlns:p14="http://schemas.microsoft.com/office/powerpoint/2010/main" val="421048971"/>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png" /><Relationship Id="rId1" Type="http://schemas.openxmlformats.org/officeDocument/2006/relationships/slideLayout" Target="../slideLayouts/slideLayout1.xml" /><Relationship Id="rId4" Type="http://schemas.microsoft.com/office/2007/relationships/hdphoto" Target="../media/hdphoto2.wdp"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microsoft.com/office/2007/relationships/hdphoto" Target="../media/hdphoto1.wdp"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1.xml" /><Relationship Id="rId1" Type="http://schemas.openxmlformats.org/officeDocument/2006/relationships/tags" Target="../tags/tag1.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1.xml" /><Relationship Id="rId1" Type="http://schemas.openxmlformats.org/officeDocument/2006/relationships/tags" Target="../tags/tag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161" y="-848134"/>
            <a:ext cx="8506690" cy="5721790"/>
          </a:xfrm>
          <a:prstGeom prst="rect">
            <a:avLst/>
          </a:prstGeom>
        </p:spPr>
      </p:pic>
      <p:sp>
        <p:nvSpPr>
          <p:cNvPr id="5" name="Rectangle 4"/>
          <p:cNvSpPr/>
          <p:nvPr/>
        </p:nvSpPr>
        <p:spPr>
          <a:xfrm>
            <a:off x="802819" y="3989259"/>
            <a:ext cx="11051374" cy="2554545"/>
          </a:xfrm>
          <a:prstGeom prst="rect">
            <a:avLst/>
          </a:prstGeom>
          <a:noFill/>
          <a:ln>
            <a:noFill/>
          </a:ln>
          <a:effectLst>
            <a:outerShdw blurRad="190500" dist="228600" dir="2700000" algn="ctr">
              <a:srgbClr val="000000">
                <a:alpha val="30000"/>
              </a:srgbClr>
            </a:outerShdw>
          </a:effectLst>
          <a:scene3d>
            <a:camera prst="obliqueBottomLeft"/>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sp3d extrusionH="457200">
              <a:bevelT w="38100" h="38100" prst="angle"/>
              <a:extrusionClr>
                <a:srgbClr val="00B0F0"/>
              </a:extrusionClr>
            </a:sp3d>
          </a:bodyPr>
          <a:lstStyle/>
          <a:p>
            <a:pPr marL="36576" indent="0" algn="ctr">
              <a:buNone/>
            </a:pPr>
            <a:r>
              <a:rPr lang="fr-FR" sz="8000" b="1" dirty="0">
                <a:ln w="38100">
                  <a:solidFill>
                    <a:schemeClr val="tx1"/>
                  </a:solidFill>
                </a:ln>
                <a:solidFill>
                  <a:srgbClr val="000099"/>
                </a:solidFill>
                <a:effectLst>
                  <a:outerShdw blurRad="38100" dist="38100" dir="2700000" algn="tl">
                    <a:srgbClr val="000000">
                      <a:alpha val="43137"/>
                    </a:srgbClr>
                  </a:outerShdw>
                </a:effectLst>
                <a:latin typeface="Cooper Black" panose="0208090404030B020404" pitchFamily="18" charset="0"/>
              </a:rPr>
              <a:t>Soyez les Bienvenus!</a:t>
            </a:r>
          </a:p>
          <a:p>
            <a:pPr marL="36576" indent="0" algn="ctr">
              <a:buNone/>
            </a:pPr>
            <a:r>
              <a:rPr lang="fr-FR" sz="8000" b="1" dirty="0">
                <a:ln w="38100">
                  <a:solidFill>
                    <a:schemeClr val="tx1"/>
                  </a:solidFill>
                </a:ln>
                <a:solidFill>
                  <a:srgbClr val="000099"/>
                </a:solidFill>
                <a:effectLst>
                  <a:outerShdw blurRad="38100" dist="38100" dir="2700000" algn="tl">
                    <a:srgbClr val="000000">
                      <a:alpha val="43137"/>
                    </a:srgbClr>
                  </a:outerShdw>
                </a:effectLst>
                <a:latin typeface="Cooper Black" panose="0208090404030B020404" pitchFamily="18" charset="0"/>
              </a:rPr>
              <a:t>À l’IUGE </a:t>
            </a:r>
          </a:p>
        </p:txBody>
      </p:sp>
    </p:spTree>
    <p:extLst>
      <p:ext uri="{BB962C8B-B14F-4D97-AF65-F5344CB8AC3E}">
        <p14:creationId xmlns:p14="http://schemas.microsoft.com/office/powerpoint/2010/main" val="210321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3C3413DA-6C04-47A4-84E2-294B3847584F}"/>
              </a:ext>
            </a:extLst>
          </p:cNvPr>
          <p:cNvSpPr/>
          <p:nvPr/>
        </p:nvSpPr>
        <p:spPr>
          <a:xfrm>
            <a:off x="2839498" y="164365"/>
            <a:ext cx="7148196"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solidFill>
                  <a:schemeClr val="bg1"/>
                </a:solidFill>
                <a:latin typeface="Times New Roman" panose="02020603050405020304" pitchFamily="18" charset="0"/>
                <a:cs typeface="Times New Roman" panose="02020603050405020304" pitchFamily="18" charset="0"/>
              </a:rPr>
              <a:t>Résultats obtenus </a:t>
            </a:r>
          </a:p>
        </p:txBody>
      </p:sp>
      <p:sp>
        <p:nvSpPr>
          <p:cNvPr id="4" name="ZoneTexte 3">
            <a:extLst>
              <a:ext uri="{FF2B5EF4-FFF2-40B4-BE49-F238E27FC236}">
                <a16:creationId xmlns:a16="http://schemas.microsoft.com/office/drawing/2014/main" id="{CBE2D0B2-BDE2-4D3F-A9EC-C2CC410B0136}"/>
              </a:ext>
            </a:extLst>
          </p:cNvPr>
          <p:cNvSpPr txBox="1"/>
          <p:nvPr/>
        </p:nvSpPr>
        <p:spPr>
          <a:xfrm>
            <a:off x="3120390" y="6355081"/>
            <a:ext cx="6118860" cy="338554"/>
          </a:xfrm>
          <a:prstGeom prst="rect">
            <a:avLst/>
          </a:prstGeom>
          <a:noFill/>
        </p:spPr>
        <p:txBody>
          <a:bodyPr wrap="square" rtlCol="0">
            <a:spAutoFit/>
          </a:bodyPr>
          <a:lstStyle/>
          <a:p>
            <a:r>
              <a:rPr lang="fr-FR" sz="1600" dirty="0">
                <a:latin typeface="Times New Roman" panose="02020603050405020304" pitchFamily="18" charset="0"/>
                <a:ea typeface="FangSong" panose="020B0503020204020204" pitchFamily="49" charset="-122"/>
                <a:cs typeface="Times New Roman" panose="02020603050405020304" pitchFamily="18" charset="0"/>
              </a:rPr>
              <a:t>La stratégie marketing en temps de crise: cas de la société Moov Africa </a:t>
            </a:r>
          </a:p>
        </p:txBody>
      </p:sp>
      <p:grpSp>
        <p:nvGrpSpPr>
          <p:cNvPr id="5" name="Groupe 4">
            <a:extLst>
              <a:ext uri="{FF2B5EF4-FFF2-40B4-BE49-F238E27FC236}">
                <a16:creationId xmlns:a16="http://schemas.microsoft.com/office/drawing/2014/main" id="{AE740422-A195-74B0-5BA3-D2EC66456139}"/>
              </a:ext>
            </a:extLst>
          </p:cNvPr>
          <p:cNvGrpSpPr/>
          <p:nvPr/>
        </p:nvGrpSpPr>
        <p:grpSpPr>
          <a:xfrm>
            <a:off x="2768192" y="1440108"/>
            <a:ext cx="8441645" cy="1871197"/>
            <a:chOff x="2882496" y="679268"/>
            <a:chExt cx="5623874" cy="1666018"/>
          </a:xfrm>
        </p:grpSpPr>
        <p:sp>
          <p:nvSpPr>
            <p:cNvPr id="8" name="Rectangle 7">
              <a:extLst>
                <a:ext uri="{FF2B5EF4-FFF2-40B4-BE49-F238E27FC236}">
                  <a16:creationId xmlns:a16="http://schemas.microsoft.com/office/drawing/2014/main" id="{03692AE4-DCC4-1255-3034-C28796B462B1}"/>
                </a:ext>
              </a:extLst>
            </p:cNvPr>
            <p:cNvSpPr/>
            <p:nvPr/>
          </p:nvSpPr>
          <p:spPr>
            <a:xfrm>
              <a:off x="2882496" y="679268"/>
              <a:ext cx="2625634" cy="1666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FF"/>
                  </a:solidFill>
                  <a:latin typeface="Times New Roman" panose="02020603050405020304" pitchFamily="18" charset="0"/>
                  <a:cs typeface="Times New Roman" panose="02020603050405020304" pitchFamily="18" charset="0"/>
                </a:rPr>
                <a:t>Hypothèse 1</a:t>
              </a:r>
            </a:p>
          </p:txBody>
        </p:sp>
        <p:sp>
          <p:nvSpPr>
            <p:cNvPr id="9" name="Rectangle 8">
              <a:extLst>
                <a:ext uri="{FF2B5EF4-FFF2-40B4-BE49-F238E27FC236}">
                  <a16:creationId xmlns:a16="http://schemas.microsoft.com/office/drawing/2014/main" id="{8731ECD1-99CD-D3EE-658E-351071F2314A}"/>
                </a:ext>
              </a:extLst>
            </p:cNvPr>
            <p:cNvSpPr/>
            <p:nvPr/>
          </p:nvSpPr>
          <p:spPr>
            <a:xfrm>
              <a:off x="5508130" y="679268"/>
              <a:ext cx="1652325" cy="69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Validée</a:t>
              </a:r>
            </a:p>
          </p:txBody>
        </p:sp>
        <p:sp>
          <p:nvSpPr>
            <p:cNvPr id="10" name="Rectangle 9">
              <a:extLst>
                <a:ext uri="{FF2B5EF4-FFF2-40B4-BE49-F238E27FC236}">
                  <a16:creationId xmlns:a16="http://schemas.microsoft.com/office/drawing/2014/main" id="{8044B818-C1EE-4EC1-1C5E-C95127433EF1}"/>
                </a:ext>
              </a:extLst>
            </p:cNvPr>
            <p:cNvSpPr/>
            <p:nvPr/>
          </p:nvSpPr>
          <p:spPr>
            <a:xfrm>
              <a:off x="7160455" y="679268"/>
              <a:ext cx="1345915" cy="69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Invalidée</a:t>
              </a:r>
            </a:p>
          </p:txBody>
        </p:sp>
        <p:sp>
          <p:nvSpPr>
            <p:cNvPr id="11" name="Rectangle 10">
              <a:extLst>
                <a:ext uri="{FF2B5EF4-FFF2-40B4-BE49-F238E27FC236}">
                  <a16:creationId xmlns:a16="http://schemas.microsoft.com/office/drawing/2014/main" id="{C96F679A-71D0-8831-65E1-E4CCFE873E25}"/>
                </a:ext>
              </a:extLst>
            </p:cNvPr>
            <p:cNvSpPr/>
            <p:nvPr/>
          </p:nvSpPr>
          <p:spPr>
            <a:xfrm>
              <a:off x="5508130" y="1375929"/>
              <a:ext cx="1652325" cy="966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Oui</a:t>
              </a:r>
            </a:p>
          </p:txBody>
        </p:sp>
        <p:sp>
          <p:nvSpPr>
            <p:cNvPr id="12" name="Rectangle 11">
              <a:extLst>
                <a:ext uri="{FF2B5EF4-FFF2-40B4-BE49-F238E27FC236}">
                  <a16:creationId xmlns:a16="http://schemas.microsoft.com/office/drawing/2014/main" id="{DEBE6613-9780-D8F3-DAB8-60A9FC909670}"/>
                </a:ext>
              </a:extLst>
            </p:cNvPr>
            <p:cNvSpPr/>
            <p:nvPr/>
          </p:nvSpPr>
          <p:spPr>
            <a:xfrm>
              <a:off x="7160455" y="1375929"/>
              <a:ext cx="1345915" cy="966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Non</a:t>
              </a:r>
            </a:p>
          </p:txBody>
        </p:sp>
      </p:grpSp>
      <p:grpSp>
        <p:nvGrpSpPr>
          <p:cNvPr id="13" name="Groupe 12">
            <a:extLst>
              <a:ext uri="{FF2B5EF4-FFF2-40B4-BE49-F238E27FC236}">
                <a16:creationId xmlns:a16="http://schemas.microsoft.com/office/drawing/2014/main" id="{65789C67-6189-7908-65BC-D6FA74FB6249}"/>
              </a:ext>
            </a:extLst>
          </p:cNvPr>
          <p:cNvGrpSpPr/>
          <p:nvPr/>
        </p:nvGrpSpPr>
        <p:grpSpPr>
          <a:xfrm>
            <a:off x="2768192" y="3719273"/>
            <a:ext cx="8441645" cy="1871197"/>
            <a:chOff x="2882496" y="679268"/>
            <a:chExt cx="5623874" cy="1666018"/>
          </a:xfrm>
        </p:grpSpPr>
        <p:sp>
          <p:nvSpPr>
            <p:cNvPr id="14" name="Rectangle 13">
              <a:extLst>
                <a:ext uri="{FF2B5EF4-FFF2-40B4-BE49-F238E27FC236}">
                  <a16:creationId xmlns:a16="http://schemas.microsoft.com/office/drawing/2014/main" id="{7FA11FEE-4FF6-3E7E-29AF-2A8D0AB1F72C}"/>
                </a:ext>
              </a:extLst>
            </p:cNvPr>
            <p:cNvSpPr/>
            <p:nvPr/>
          </p:nvSpPr>
          <p:spPr>
            <a:xfrm>
              <a:off x="2882496" y="679268"/>
              <a:ext cx="2625634" cy="1666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FFFFFF"/>
                  </a:solidFill>
                  <a:latin typeface="Times New Roman" panose="02020603050405020304" pitchFamily="18" charset="0"/>
                  <a:cs typeface="Times New Roman" panose="02020603050405020304" pitchFamily="18" charset="0"/>
                </a:rPr>
                <a:t>Hypothèse 2</a:t>
              </a:r>
            </a:p>
          </p:txBody>
        </p:sp>
        <p:sp>
          <p:nvSpPr>
            <p:cNvPr id="15" name="Rectangle 14">
              <a:extLst>
                <a:ext uri="{FF2B5EF4-FFF2-40B4-BE49-F238E27FC236}">
                  <a16:creationId xmlns:a16="http://schemas.microsoft.com/office/drawing/2014/main" id="{9975BDFE-6E79-3A3B-C7F0-A32A2C55FB73}"/>
                </a:ext>
              </a:extLst>
            </p:cNvPr>
            <p:cNvSpPr/>
            <p:nvPr/>
          </p:nvSpPr>
          <p:spPr>
            <a:xfrm>
              <a:off x="5508130" y="679268"/>
              <a:ext cx="1652325" cy="69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Validée</a:t>
              </a:r>
            </a:p>
          </p:txBody>
        </p:sp>
        <p:sp>
          <p:nvSpPr>
            <p:cNvPr id="16" name="Rectangle 15">
              <a:extLst>
                <a:ext uri="{FF2B5EF4-FFF2-40B4-BE49-F238E27FC236}">
                  <a16:creationId xmlns:a16="http://schemas.microsoft.com/office/drawing/2014/main" id="{DD97FAD0-DB82-17CA-6962-B22DCF9B701F}"/>
                </a:ext>
              </a:extLst>
            </p:cNvPr>
            <p:cNvSpPr/>
            <p:nvPr/>
          </p:nvSpPr>
          <p:spPr>
            <a:xfrm>
              <a:off x="7160455" y="679268"/>
              <a:ext cx="1345915" cy="699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Invalidée</a:t>
              </a:r>
            </a:p>
          </p:txBody>
        </p:sp>
        <p:sp>
          <p:nvSpPr>
            <p:cNvPr id="17" name="Rectangle 16">
              <a:extLst>
                <a:ext uri="{FF2B5EF4-FFF2-40B4-BE49-F238E27FC236}">
                  <a16:creationId xmlns:a16="http://schemas.microsoft.com/office/drawing/2014/main" id="{B9BE7043-E734-C215-6DC4-1979C2C79862}"/>
                </a:ext>
              </a:extLst>
            </p:cNvPr>
            <p:cNvSpPr/>
            <p:nvPr/>
          </p:nvSpPr>
          <p:spPr>
            <a:xfrm>
              <a:off x="5508130" y="1375929"/>
              <a:ext cx="1652325" cy="966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Oui</a:t>
              </a:r>
            </a:p>
          </p:txBody>
        </p:sp>
        <p:sp>
          <p:nvSpPr>
            <p:cNvPr id="18" name="Rectangle 17">
              <a:extLst>
                <a:ext uri="{FF2B5EF4-FFF2-40B4-BE49-F238E27FC236}">
                  <a16:creationId xmlns:a16="http://schemas.microsoft.com/office/drawing/2014/main" id="{B096E2A3-C353-6D28-5F1B-07FEC67FA811}"/>
                </a:ext>
              </a:extLst>
            </p:cNvPr>
            <p:cNvSpPr/>
            <p:nvPr/>
          </p:nvSpPr>
          <p:spPr>
            <a:xfrm>
              <a:off x="7160455" y="1375929"/>
              <a:ext cx="1345915" cy="966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FFFFFF"/>
                  </a:solidFill>
                  <a:latin typeface="Times New Roman" panose="02020603050405020304" pitchFamily="18" charset="0"/>
                  <a:cs typeface="Times New Roman" panose="02020603050405020304" pitchFamily="18" charset="0"/>
                </a:rPr>
                <a:t>Non</a:t>
              </a:r>
            </a:p>
          </p:txBody>
        </p:sp>
      </p:grpSp>
    </p:spTree>
    <p:extLst>
      <p:ext uri="{BB962C8B-B14F-4D97-AF65-F5344CB8AC3E}">
        <p14:creationId xmlns:p14="http://schemas.microsoft.com/office/powerpoint/2010/main" val="120229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Alternative 7">
            <a:extLst>
              <a:ext uri="{FF2B5EF4-FFF2-40B4-BE49-F238E27FC236}">
                <a16:creationId xmlns:a16="http://schemas.microsoft.com/office/drawing/2014/main" id="{90D30901-D933-483D-950D-968F3FFD3B9F}"/>
              </a:ext>
            </a:extLst>
          </p:cNvPr>
          <p:cNvSpPr/>
          <p:nvPr/>
        </p:nvSpPr>
        <p:spPr>
          <a:xfrm>
            <a:off x="2519168" y="371608"/>
            <a:ext cx="7148196"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solidFill>
                  <a:schemeClr val="bg1"/>
                </a:solidFill>
                <a:latin typeface="Times New Roman" panose="02020603050405020304" pitchFamily="18" charset="0"/>
                <a:cs typeface="Times New Roman" panose="02020603050405020304" pitchFamily="18" charset="0"/>
              </a:rPr>
              <a:t>suggestions</a:t>
            </a:r>
          </a:p>
        </p:txBody>
      </p:sp>
      <p:sp>
        <p:nvSpPr>
          <p:cNvPr id="4" name="Rectangle 3"/>
          <p:cNvSpPr/>
          <p:nvPr/>
        </p:nvSpPr>
        <p:spPr>
          <a:xfrm>
            <a:off x="1482436" y="1302327"/>
            <a:ext cx="10290464" cy="4655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fr-FR" sz="2800" dirty="0">
                <a:solidFill>
                  <a:schemeClr val="bg1"/>
                </a:solidFill>
                <a:latin typeface="Times New Roman" panose="02020603050405020304" pitchFamily="18" charset="0"/>
                <a:cs typeface="Times New Roman" panose="02020603050405020304" pitchFamily="18" charset="0"/>
              </a:rPr>
              <a:t>Amélioration de la gouvernance et de la transparence fiscale</a:t>
            </a:r>
          </a:p>
          <a:p>
            <a:pPr algn="just"/>
            <a:endParaRPr lang="fr-FR" sz="2800" dirty="0">
              <a:solidFill>
                <a:schemeClr val="bg1"/>
              </a:solidFill>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Lutte contre la corruption et renforcement du contrôle</a:t>
            </a: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L'ampleur de la corruption dans le système fiscal</a:t>
            </a: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Participation citoyenne et culture fiscale</a:t>
            </a: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Renforcer l’implication des citoyens dans le processus fiscal</a:t>
            </a: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Accès à l’information et responsabilisation des acteurs publics</a:t>
            </a:r>
          </a:p>
          <a:p>
            <a:pPr marL="914400" lvl="1" indent="-457200" algn="just">
              <a:buFont typeface="Wingdings" panose="05000000000000000000" pitchFamily="2" charset="2"/>
              <a:buChar char="v"/>
            </a:pPr>
            <a:r>
              <a:rPr lang="fr-FR" sz="2800" dirty="0">
                <a:solidFill>
                  <a:schemeClr val="bg1"/>
                </a:solidFill>
                <a:latin typeface="Comic Sans MS" panose="030F0702030302020204" pitchFamily="66" charset="0"/>
                <a:cs typeface="Times New Roman" panose="02020603050405020304" pitchFamily="18" charset="0"/>
              </a:rPr>
              <a:t>Transparence des données fiscales et accès public à l’information</a:t>
            </a:r>
          </a:p>
        </p:txBody>
      </p:sp>
      <p:pic>
        <p:nvPicPr>
          <p:cNvPr id="11" name="Image 10">
            <a:extLst>
              <a:ext uri="{FF2B5EF4-FFF2-40B4-BE49-F238E27FC236}">
                <a16:creationId xmlns:a16="http://schemas.microsoft.com/office/drawing/2014/main" id="{ADAC39F2-DF3A-615F-F698-330E8ED04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53" y="-220007"/>
            <a:ext cx="3084576" cy="3706051"/>
          </a:xfrm>
          <a:prstGeom prst="rect">
            <a:avLst/>
          </a:prstGeom>
        </p:spPr>
      </p:pic>
      <p:sp>
        <p:nvSpPr>
          <p:cNvPr id="6" name="ZoneTexte 5">
            <a:extLst>
              <a:ext uri="{FF2B5EF4-FFF2-40B4-BE49-F238E27FC236}">
                <a16:creationId xmlns:a16="http://schemas.microsoft.com/office/drawing/2014/main" id="{590B69B5-1416-4528-8EF0-746E46F72F5D}"/>
              </a:ext>
            </a:extLst>
          </p:cNvPr>
          <p:cNvSpPr txBox="1"/>
          <p:nvPr/>
        </p:nvSpPr>
        <p:spPr>
          <a:xfrm>
            <a:off x="3275805" y="6407348"/>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3478871420"/>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anim calcmode="lin" valueType="num">
                                      <p:cBhvr>
                                        <p:cTn id="31" dur="2000" fill="hold"/>
                                        <p:tgtEl>
                                          <p:spTgt spid="11"/>
                                        </p:tgtEl>
                                        <p:attrNameLst>
                                          <p:attrName>ppt_w</p:attrName>
                                        </p:attrNameLst>
                                      </p:cBhvr>
                                      <p:tavLst>
                                        <p:tav tm="0" fmla="#ppt_w*sin(2.5*pi*$)">
                                          <p:val>
                                            <p:fltVal val="0"/>
                                          </p:val>
                                        </p:tav>
                                        <p:tav tm="100000">
                                          <p:val>
                                            <p:fltVal val="1"/>
                                          </p:val>
                                        </p:tav>
                                      </p:tavLst>
                                    </p:anim>
                                    <p:anim calcmode="lin" valueType="num">
                                      <p:cBhvr>
                                        <p:cTn id="3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rganigramme : Alternative 7">
            <a:extLst>
              <a:ext uri="{FF2B5EF4-FFF2-40B4-BE49-F238E27FC236}">
                <a16:creationId xmlns:a16="http://schemas.microsoft.com/office/drawing/2014/main" id="{90D30901-D933-483D-950D-968F3FFD3B9F}"/>
              </a:ext>
            </a:extLst>
          </p:cNvPr>
          <p:cNvSpPr/>
          <p:nvPr/>
        </p:nvSpPr>
        <p:spPr>
          <a:xfrm>
            <a:off x="2519168" y="5386"/>
            <a:ext cx="7148196"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800" b="1" dirty="0">
                <a:solidFill>
                  <a:schemeClr val="bg1"/>
                </a:solidFill>
                <a:latin typeface="Times New Roman" panose="02020603050405020304" pitchFamily="18" charset="0"/>
                <a:cs typeface="Times New Roman" panose="02020603050405020304" pitchFamily="18" charset="0"/>
              </a:rPr>
              <a:t>Plan de travail</a:t>
            </a:r>
          </a:p>
        </p:txBody>
      </p:sp>
      <p:sp>
        <p:nvSpPr>
          <p:cNvPr id="6" name="Rectangle avec coins arrondis en diagonale 5"/>
          <p:cNvSpPr/>
          <p:nvPr/>
        </p:nvSpPr>
        <p:spPr>
          <a:xfrm>
            <a:off x="838481" y="1709434"/>
            <a:ext cx="10820400" cy="790131"/>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000" b="1" dirty="0">
                <a:latin typeface="Arial Black" panose="020B0A04020102020204" pitchFamily="34" charset="0"/>
              </a:rPr>
              <a:t>PREMIÈRE PARTIE : CADRE THÉORIQUE, CONCEPTUEL DE LA FISCALITÉ ET DE L’ÉCONOMIE DURABLE</a:t>
            </a:r>
          </a:p>
        </p:txBody>
      </p:sp>
      <p:sp>
        <p:nvSpPr>
          <p:cNvPr id="7" name="Rectangle à coins arrondis 6"/>
          <p:cNvSpPr/>
          <p:nvPr/>
        </p:nvSpPr>
        <p:spPr>
          <a:xfrm>
            <a:off x="969819" y="2576946"/>
            <a:ext cx="10875817" cy="1399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latin typeface="Arial Black" panose="020B0A04020102020204" pitchFamily="34" charset="0"/>
              </a:rPr>
              <a:t>CHAPITRE 1 : CADRE THÉORIQUE ET CONCEPTUEL DE LA FISCALITÉ ET DE L’ÉCONOMIE</a:t>
            </a:r>
          </a:p>
          <a:p>
            <a:pPr algn="ctr"/>
            <a:endParaRPr lang="fr-FR" b="1" dirty="0">
              <a:latin typeface="Arial Black" panose="020B0A04020102020204" pitchFamily="34" charset="0"/>
            </a:endParaRPr>
          </a:p>
          <a:p>
            <a:pPr algn="ctr"/>
            <a:r>
              <a:rPr lang="fr-FR" b="1" dirty="0">
                <a:latin typeface="Arial Black" panose="020B0A04020102020204" pitchFamily="34" charset="0"/>
              </a:rPr>
              <a:t>CHAPITRE 2 : LA FISCALITÉ COMME MOYENS DE DÉVELOPPEMENT ÉCONOMIQUE ET DURABLE DE LA RCA</a:t>
            </a:r>
          </a:p>
        </p:txBody>
      </p:sp>
      <p:sp>
        <p:nvSpPr>
          <p:cNvPr id="9" name="Triangle isocèle 8"/>
          <p:cNvSpPr/>
          <p:nvPr/>
        </p:nvSpPr>
        <p:spPr>
          <a:xfrm>
            <a:off x="2244436" y="816237"/>
            <a:ext cx="7422928" cy="7353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Arial Black" panose="020B0A04020102020204" pitchFamily="34" charset="0"/>
              </a:rPr>
              <a:t>INTRODUCTION GENERALE  </a:t>
            </a:r>
          </a:p>
        </p:txBody>
      </p:sp>
      <p:sp>
        <p:nvSpPr>
          <p:cNvPr id="11" name="Rectangle avec coins arrondis en diagonale 10"/>
          <p:cNvSpPr/>
          <p:nvPr/>
        </p:nvSpPr>
        <p:spPr>
          <a:xfrm>
            <a:off x="1025236" y="4061050"/>
            <a:ext cx="10820400" cy="790131"/>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a:latin typeface="Arial Black" panose="020B0A04020102020204" pitchFamily="34" charset="0"/>
              </a:rPr>
              <a:t>DEUXIEME PARTIE : PERSPECTIVES ET RECOMMANDATION POUR UNE FISCALITE FAVORABLE AU DEVELOPPEMENT DURABLE</a:t>
            </a:r>
          </a:p>
        </p:txBody>
      </p:sp>
      <p:sp>
        <p:nvSpPr>
          <p:cNvPr id="12" name="Rectangle à coins arrondis 11"/>
          <p:cNvSpPr/>
          <p:nvPr/>
        </p:nvSpPr>
        <p:spPr>
          <a:xfrm>
            <a:off x="1052945" y="4912030"/>
            <a:ext cx="10875817" cy="1399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latin typeface="Arial Black" panose="020B0A04020102020204" pitchFamily="34" charset="0"/>
              </a:rPr>
              <a:t>CHAPITRE 3 : LES PERSPECTIVES DE LA GESTION FISCALE</a:t>
            </a:r>
          </a:p>
          <a:p>
            <a:pPr algn="ctr"/>
            <a:endParaRPr lang="fr-FR" b="1" dirty="0">
              <a:latin typeface="Arial Black" panose="020B0A04020102020204" pitchFamily="34" charset="0"/>
            </a:endParaRPr>
          </a:p>
          <a:p>
            <a:pPr algn="ctr"/>
            <a:r>
              <a:rPr lang="fr-FR" b="1" dirty="0">
                <a:latin typeface="Arial Black" panose="020B0A04020102020204" pitchFamily="34" charset="0"/>
              </a:rPr>
              <a:t>CHAPITRE 4 : PROPOSITION D’UN MODELE FISCAL POUR UNE ECONOMIE DURABLE EN RCA</a:t>
            </a:r>
          </a:p>
        </p:txBody>
      </p:sp>
      <p:sp>
        <p:nvSpPr>
          <p:cNvPr id="13" name="Organigramme : Terminateur 12"/>
          <p:cNvSpPr/>
          <p:nvPr/>
        </p:nvSpPr>
        <p:spPr>
          <a:xfrm>
            <a:off x="3699164" y="6371951"/>
            <a:ext cx="5860472" cy="361358"/>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Black" panose="020B0A04020102020204" pitchFamily="34" charset="0"/>
              </a:rPr>
              <a:t>CONCLUSION GENERALE </a:t>
            </a:r>
          </a:p>
        </p:txBody>
      </p:sp>
    </p:spTree>
    <p:extLst>
      <p:ext uri="{BB962C8B-B14F-4D97-AF65-F5344CB8AC3E}">
        <p14:creationId xmlns:p14="http://schemas.microsoft.com/office/powerpoint/2010/main" val="3517647616"/>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22058" y="152399"/>
            <a:ext cx="11220560" cy="1288473"/>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perspectiveAbove" fov="2100000">
              <a:rot lat="2040000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rtlCol="0">
            <a:prstTxWarp prst="textPlain">
              <a:avLst/>
            </a:prstTxWarp>
            <a:spAutoFit/>
            <a:sp3d extrusionH="590550">
              <a:bevelT w="38100" h="38100" prst="angle"/>
              <a:extrusionClr>
                <a:srgbClr val="50CFDC"/>
              </a:extrusionClr>
            </a:sp3d>
          </a:bodyPr>
          <a:lstStyle/>
          <a:p>
            <a:pPr marL="36576" algn="ctr"/>
            <a:r>
              <a:rPr lang="fr-FR" sz="5400" b="1" dirty="0">
                <a:solidFill>
                  <a:srgbClr val="000099"/>
                </a:solidFill>
                <a:effectLst>
                  <a:outerShdw blurRad="38100" dist="38100" dir="2700000" algn="tl">
                    <a:srgbClr val="000000">
                      <a:alpha val="43137"/>
                    </a:srgbClr>
                  </a:outerShdw>
                </a:effectLst>
                <a:latin typeface="Berlin Sans FB Demi" panose="020E0802020502020306" pitchFamily="34" charset="0"/>
              </a:rPr>
              <a:t>MERCI POUR VOTRE ATTENTION !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993" y="2034282"/>
            <a:ext cx="8506690" cy="4396562"/>
          </a:xfrm>
          <a:prstGeom prst="rect">
            <a:avLst/>
          </a:prstGeom>
        </p:spPr>
      </p:pic>
      <p:pic>
        <p:nvPicPr>
          <p:cNvPr id="3" name="Image 2"/>
          <p:cNvPicPr>
            <a:picLocks noChangeAspect="1"/>
          </p:cNvPicPr>
          <p:nvPr/>
        </p:nvPicPr>
        <p:blipFill>
          <a:blip r:embed="rId3" cstate="print">
            <a:grayscl/>
            <a:extLst>
              <a:ext uri="{BEBA8EAE-BF5A-486C-A8C5-ECC9F3942E4B}">
                <a14:imgProps xmlns:a14="http://schemas.microsoft.com/office/drawing/2010/main">
                  <a14:imgLayer r:embed="rId4">
                    <a14:imgEffect>
                      <a14:backgroundRemoval t="9972" b="95157" l="9886" r="94677"/>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434946" y="636143"/>
            <a:ext cx="2962342" cy="6278444"/>
          </a:xfrm>
          <a:prstGeom prst="rect">
            <a:avLst/>
          </a:prstGeom>
        </p:spPr>
      </p:pic>
      <p:pic>
        <p:nvPicPr>
          <p:cNvPr id="5" name="Image 4"/>
          <p:cNvPicPr>
            <a:picLocks noChangeAspect="1"/>
          </p:cNvPicPr>
          <p:nvPr/>
        </p:nvPicPr>
        <p:blipFill>
          <a:blip r:embed="rId3" cstate="print">
            <a:grayscl/>
            <a:extLst>
              <a:ext uri="{BEBA8EAE-BF5A-486C-A8C5-ECC9F3942E4B}">
                <a14:imgProps xmlns:a14="http://schemas.microsoft.com/office/drawing/2010/main">
                  <a14:imgLayer r:embed="rId4">
                    <a14:imgEffect>
                      <a14:backgroundRemoval t="9972" b="95157" l="9886" r="94677"/>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267388" y="526476"/>
            <a:ext cx="3064384" cy="6497779"/>
          </a:xfrm>
          <a:prstGeom prst="rect">
            <a:avLst/>
          </a:prstGeom>
        </p:spPr>
      </p:pic>
      <p:sp>
        <p:nvSpPr>
          <p:cNvPr id="6" name="ZoneTexte 5">
            <a:extLst>
              <a:ext uri="{FF2B5EF4-FFF2-40B4-BE49-F238E27FC236}">
                <a16:creationId xmlns:a16="http://schemas.microsoft.com/office/drawing/2014/main" id="{590B69B5-1416-4528-8EF0-746E46F72F5D}"/>
              </a:ext>
            </a:extLst>
          </p:cNvPr>
          <p:cNvSpPr txBox="1"/>
          <p:nvPr/>
        </p:nvSpPr>
        <p:spPr>
          <a:xfrm>
            <a:off x="3275805" y="6508658"/>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1054534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 65">
            <a:extLst>
              <a:ext uri="{FF2B5EF4-FFF2-40B4-BE49-F238E27FC236}">
                <a16:creationId xmlns:a16="http://schemas.microsoft.com/office/drawing/2014/main" id="{CB58E16E-1B27-4839-A18D-435879FE9570}"/>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315007" y="560377"/>
            <a:ext cx="1941342" cy="1142600"/>
          </a:xfrm>
          <a:prstGeom prst="rect">
            <a:avLst/>
          </a:prstGeom>
        </p:spPr>
      </p:pic>
      <p:sp>
        <p:nvSpPr>
          <p:cNvPr id="64" name="ZoneTexte 63">
            <a:extLst>
              <a:ext uri="{FF2B5EF4-FFF2-40B4-BE49-F238E27FC236}">
                <a16:creationId xmlns:a16="http://schemas.microsoft.com/office/drawing/2014/main" id="{E9F16D51-1960-4E4A-A40F-22A5E0808C59}"/>
              </a:ext>
            </a:extLst>
          </p:cNvPr>
          <p:cNvSpPr txBox="1"/>
          <p:nvPr/>
        </p:nvSpPr>
        <p:spPr>
          <a:xfrm>
            <a:off x="553165" y="224507"/>
            <a:ext cx="3465026" cy="338554"/>
          </a:xfrm>
          <a:prstGeom prst="rect">
            <a:avLst/>
          </a:prstGeom>
          <a:noFill/>
        </p:spPr>
        <p:txBody>
          <a:bodyPr wrap="square" rtlCol="0">
            <a:spAutoFit/>
          </a:bodyPr>
          <a:lstStyle/>
          <a:p>
            <a:pPr algn="ctr"/>
            <a:r>
              <a:rPr lang="fr-FR" sz="1600" b="1" dirty="0">
                <a:solidFill>
                  <a:prstClr val="black"/>
                </a:solidFill>
                <a:latin typeface="Arial Black" panose="020B0A04020102020204" pitchFamily="34" charset="0"/>
              </a:rPr>
              <a:t>UNIVERSITÉ DE BANGUI</a:t>
            </a:r>
          </a:p>
        </p:txBody>
      </p:sp>
      <p:sp>
        <p:nvSpPr>
          <p:cNvPr id="67" name="ZoneTexte 66">
            <a:extLst>
              <a:ext uri="{FF2B5EF4-FFF2-40B4-BE49-F238E27FC236}">
                <a16:creationId xmlns:a16="http://schemas.microsoft.com/office/drawing/2014/main" id="{26F2E218-7136-4630-9927-D3695AF548DE}"/>
              </a:ext>
            </a:extLst>
          </p:cNvPr>
          <p:cNvSpPr txBox="1"/>
          <p:nvPr/>
        </p:nvSpPr>
        <p:spPr>
          <a:xfrm>
            <a:off x="-219660" y="1675576"/>
            <a:ext cx="5255894" cy="1169551"/>
          </a:xfrm>
          <a:prstGeom prst="rect">
            <a:avLst/>
          </a:prstGeom>
          <a:noFill/>
        </p:spPr>
        <p:txBody>
          <a:bodyPr wrap="square" rtlCol="0">
            <a:spAutoFit/>
          </a:bodyPr>
          <a:lstStyle/>
          <a:p>
            <a:pPr algn="ctr"/>
            <a:r>
              <a:rPr lang="fr-FR" sz="1400" b="1" dirty="0">
                <a:solidFill>
                  <a:prstClr val="black"/>
                </a:solidFill>
                <a:latin typeface="Arial Black" panose="020B0A04020102020204" pitchFamily="34" charset="0"/>
              </a:rPr>
              <a:t>Institut Universitaire de Gestion des Entreprises</a:t>
            </a:r>
          </a:p>
          <a:p>
            <a:pPr algn="ctr"/>
            <a:r>
              <a:rPr lang="fr-FR" sz="1400" b="1" dirty="0">
                <a:solidFill>
                  <a:prstClr val="black"/>
                </a:solidFill>
                <a:latin typeface="Arial Black" panose="020B0A04020102020204" pitchFamily="34" charset="0"/>
              </a:rPr>
              <a:t>**********</a:t>
            </a:r>
          </a:p>
          <a:p>
            <a:pPr algn="ctr"/>
            <a:r>
              <a:rPr lang="fr-FR" sz="1400" b="1" dirty="0">
                <a:solidFill>
                  <a:prstClr val="black"/>
                </a:solidFill>
                <a:latin typeface="Arial Black" panose="020B0A04020102020204" pitchFamily="34" charset="0"/>
              </a:rPr>
              <a:t>Direction des études</a:t>
            </a:r>
          </a:p>
          <a:p>
            <a:pPr algn="ctr"/>
            <a:r>
              <a:rPr lang="fr-FR" sz="1400" b="1" dirty="0">
                <a:solidFill>
                  <a:prstClr val="black"/>
                </a:solidFill>
                <a:latin typeface="Arial Black" panose="020B0A04020102020204" pitchFamily="34" charset="0"/>
              </a:rPr>
              <a:t>**********</a:t>
            </a:r>
          </a:p>
          <a:p>
            <a:pPr algn="ctr"/>
            <a:r>
              <a:rPr lang="fr-FR" sz="1400" b="1" dirty="0">
                <a:solidFill>
                  <a:prstClr val="black"/>
                </a:solidFill>
                <a:latin typeface="Arial Black" panose="020B0A04020102020204" pitchFamily="34" charset="0"/>
              </a:rPr>
              <a:t>Département  Science de Gestion</a:t>
            </a:r>
          </a:p>
        </p:txBody>
      </p:sp>
      <p:sp>
        <p:nvSpPr>
          <p:cNvPr id="68" name="ZoneTexte 67">
            <a:extLst>
              <a:ext uri="{FF2B5EF4-FFF2-40B4-BE49-F238E27FC236}">
                <a16:creationId xmlns:a16="http://schemas.microsoft.com/office/drawing/2014/main" id="{9AC834F9-994A-4294-BA5A-571F083C5727}"/>
              </a:ext>
            </a:extLst>
          </p:cNvPr>
          <p:cNvSpPr txBox="1"/>
          <p:nvPr/>
        </p:nvSpPr>
        <p:spPr>
          <a:xfrm>
            <a:off x="7910623" y="270000"/>
            <a:ext cx="4553352" cy="923330"/>
          </a:xfrm>
          <a:prstGeom prst="rect">
            <a:avLst/>
          </a:prstGeom>
          <a:noFill/>
        </p:spPr>
        <p:txBody>
          <a:bodyPr wrap="square" rtlCol="0">
            <a:spAutoFit/>
          </a:bodyPr>
          <a:lstStyle/>
          <a:p>
            <a:pPr algn="ctr"/>
            <a:r>
              <a:rPr lang="fr-FR" sz="1600" b="1" dirty="0">
                <a:solidFill>
                  <a:prstClr val="black"/>
                </a:solidFill>
                <a:latin typeface="Arial Black" panose="020B0A04020102020204" pitchFamily="34" charset="0"/>
              </a:rPr>
              <a:t>RÉPUBLIQUE CENTRAFRICAINE</a:t>
            </a:r>
          </a:p>
          <a:p>
            <a:pPr algn="ctr"/>
            <a:r>
              <a:rPr lang="fr-FR" b="1" dirty="0">
                <a:solidFill>
                  <a:prstClr val="black"/>
                </a:solidFill>
                <a:latin typeface="Arial Black" panose="020B0A04020102020204" pitchFamily="34" charset="0"/>
              </a:rPr>
              <a:t>********</a:t>
            </a:r>
          </a:p>
          <a:p>
            <a:pPr algn="ctr"/>
            <a:r>
              <a:rPr lang="fr-FR" dirty="0">
                <a:solidFill>
                  <a:prstClr val="black"/>
                </a:solidFill>
                <a:latin typeface="Arial Black" panose="020B0A04020102020204" pitchFamily="34" charset="0"/>
              </a:rPr>
              <a:t>Unité Dignité Travail</a:t>
            </a:r>
          </a:p>
        </p:txBody>
      </p:sp>
      <p:sp>
        <p:nvSpPr>
          <p:cNvPr id="70" name="Parchemin : horizontal 69">
            <a:extLst>
              <a:ext uri="{FF2B5EF4-FFF2-40B4-BE49-F238E27FC236}">
                <a16:creationId xmlns:a16="http://schemas.microsoft.com/office/drawing/2014/main" id="{D6C01031-0623-4A50-87E8-8D9C9B65341A}"/>
              </a:ext>
            </a:extLst>
          </p:cNvPr>
          <p:cNvSpPr/>
          <p:nvPr/>
        </p:nvSpPr>
        <p:spPr>
          <a:xfrm>
            <a:off x="867823" y="3852957"/>
            <a:ext cx="10859468" cy="2111741"/>
          </a:xfrm>
          <a:prstGeom prst="horizontalScroll">
            <a:avLst/>
          </a:prstGeom>
          <a:solidFill>
            <a:srgbClr val="002060"/>
          </a:solidFill>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3600" b="1" dirty="0">
                <a:solidFill>
                  <a:prstClr val="white"/>
                </a:solidFill>
                <a:latin typeface="Arial Black" panose="020B0A04020102020204" pitchFamily="34" charset="0"/>
              </a:rPr>
              <a:t>Thème:</a:t>
            </a:r>
          </a:p>
          <a:p>
            <a:pPr algn="ctr"/>
            <a:r>
              <a:rPr lang="fr-FR" sz="3600" b="1" dirty="0">
                <a:solidFill>
                  <a:prstClr val="white"/>
                </a:solidFill>
                <a:latin typeface="Arial Black" panose="020B0A04020102020204" pitchFamily="34" charset="0"/>
              </a:rPr>
              <a:t>Le Rôle de la Fiscalité dans l’Economie Durable en RCA</a:t>
            </a:r>
          </a:p>
        </p:txBody>
      </p:sp>
      <p:sp>
        <p:nvSpPr>
          <p:cNvPr id="71" name="ZoneTexte 70">
            <a:extLst>
              <a:ext uri="{FF2B5EF4-FFF2-40B4-BE49-F238E27FC236}">
                <a16:creationId xmlns:a16="http://schemas.microsoft.com/office/drawing/2014/main" id="{A65F5CDC-D016-4953-BC60-42A0531A7559}"/>
              </a:ext>
            </a:extLst>
          </p:cNvPr>
          <p:cNvSpPr txBox="1"/>
          <p:nvPr/>
        </p:nvSpPr>
        <p:spPr>
          <a:xfrm>
            <a:off x="657504" y="5982381"/>
            <a:ext cx="3256349"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a:solidFill>
                  <a:prstClr val="black"/>
                </a:solidFill>
                <a:latin typeface="Arial Black" panose="020B0A04020102020204" pitchFamily="34" charset="0"/>
              </a:rPr>
              <a:t>Rédigé et soutenu par :</a:t>
            </a:r>
          </a:p>
          <a:p>
            <a:pPr algn="ctr"/>
            <a:r>
              <a:rPr lang="fr-FR" b="1" dirty="0">
                <a:solidFill>
                  <a:prstClr val="black"/>
                </a:solidFill>
                <a:latin typeface="Arial Black" panose="020B0A04020102020204" pitchFamily="34" charset="0"/>
              </a:rPr>
              <a:t>Ludovic Crépin KAÏMBA</a:t>
            </a:r>
          </a:p>
        </p:txBody>
      </p:sp>
      <p:sp>
        <p:nvSpPr>
          <p:cNvPr id="72" name="ZoneTexte 71">
            <a:extLst>
              <a:ext uri="{FF2B5EF4-FFF2-40B4-BE49-F238E27FC236}">
                <a16:creationId xmlns:a16="http://schemas.microsoft.com/office/drawing/2014/main" id="{CB10B2B7-9155-440D-AEAC-7F129B4DB606}"/>
              </a:ext>
            </a:extLst>
          </p:cNvPr>
          <p:cNvSpPr txBox="1"/>
          <p:nvPr/>
        </p:nvSpPr>
        <p:spPr>
          <a:xfrm>
            <a:off x="8145193" y="5870041"/>
            <a:ext cx="358209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b="1" dirty="0">
                <a:solidFill>
                  <a:prstClr val="black"/>
                </a:solidFill>
                <a:latin typeface="Arial Black" panose="020B0A04020102020204" pitchFamily="34" charset="0"/>
              </a:rPr>
              <a:t>Sous la direction de : </a:t>
            </a:r>
          </a:p>
          <a:p>
            <a:pPr algn="ctr"/>
            <a:r>
              <a:rPr lang="fr-FR" b="1" dirty="0">
                <a:solidFill>
                  <a:prstClr val="black"/>
                </a:solidFill>
                <a:latin typeface="Arial Black" panose="020B0A04020102020204" pitchFamily="34" charset="0"/>
              </a:rPr>
              <a:t>M. Rock Silvère ZIMA </a:t>
            </a:r>
          </a:p>
        </p:txBody>
      </p:sp>
      <p:sp>
        <p:nvSpPr>
          <p:cNvPr id="17" name="Sous-titre 16"/>
          <p:cNvSpPr>
            <a:spLocks noGrp="1"/>
          </p:cNvSpPr>
          <p:nvPr>
            <p:ph type="subTitle" idx="1"/>
          </p:nvPr>
        </p:nvSpPr>
        <p:spPr>
          <a:xfrm>
            <a:off x="3913853" y="6516372"/>
            <a:ext cx="4326036" cy="341628"/>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algn="ctr"/>
            <a:r>
              <a:rPr lang="fr-FR" b="1" dirty="0">
                <a:solidFill>
                  <a:schemeClr val="tx1"/>
                </a:solidFill>
                <a:latin typeface="Arial Black" panose="020B0A04020102020204" pitchFamily="34" charset="0"/>
                <a:cs typeface="Times New Roman" panose="02020603050405020304" pitchFamily="18" charset="0"/>
              </a:rPr>
              <a:t>ANNEE ACADEMIQUE : 2024-2025</a:t>
            </a:r>
          </a:p>
        </p:txBody>
      </p:sp>
      <p:sp>
        <p:nvSpPr>
          <p:cNvPr id="12" name="Rectangle : avec coins arrondis en diagonale 68">
            <a:extLst>
              <a:ext uri="{FF2B5EF4-FFF2-40B4-BE49-F238E27FC236}">
                <a16:creationId xmlns:a16="http://schemas.microsoft.com/office/drawing/2014/main" id="{1B875E4E-A403-427A-8DD3-785632452B09}"/>
              </a:ext>
            </a:extLst>
          </p:cNvPr>
          <p:cNvSpPr/>
          <p:nvPr/>
        </p:nvSpPr>
        <p:spPr>
          <a:xfrm>
            <a:off x="1153629" y="2890621"/>
            <a:ext cx="10287856" cy="1095512"/>
          </a:xfrm>
          <a:prstGeom prst="round2DiagRect">
            <a:avLst>
              <a:gd name="adj1" fmla="val 0"/>
              <a:gd name="adj2" fmla="val 50000"/>
            </a:avLst>
          </a:prstGeom>
          <a:ln>
            <a:noFill/>
          </a:ln>
          <a:effectLst>
            <a:outerShdw blurRad="149987" dist="250190" dir="8460000" algn="ctr">
              <a:srgbClr val="000000">
                <a:alpha val="28000"/>
              </a:srgbClr>
            </a:outerShdw>
          </a:effectLst>
          <a:scene3d>
            <a:camera prst="perspectiveFront"/>
            <a:lightRig rig="contrasting" dir="t">
              <a:rot lat="0" lon="0" rev="1500000"/>
            </a:lightRig>
          </a:scene3d>
          <a:sp3d extrusionH="387350" contourW="152400" prstMaterial="plastic">
            <a:bevelT w="88900" h="88900" prst="angle"/>
            <a:extrusionClr>
              <a:srgbClr val="50CFDC"/>
            </a:extrusionClr>
            <a:contourClr>
              <a:srgbClr val="170BB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170BB5"/>
                </a:solidFill>
                <a:latin typeface="Arial Black" panose="020B0A04020102020204" pitchFamily="34" charset="0"/>
              </a:rPr>
              <a:t>MEMOIRE DE FIN DE CYCLE EN VUE DE L’OBTENTION DE LA LICENCE EN METIERS DE GESTION DE COMPTABILITE</a:t>
            </a:r>
          </a:p>
        </p:txBody>
      </p:sp>
    </p:spTree>
    <p:extLst>
      <p:ext uri="{BB962C8B-B14F-4D97-AF65-F5344CB8AC3E}">
        <p14:creationId xmlns:p14="http://schemas.microsoft.com/office/powerpoint/2010/main" val="16281482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AA796B8E-00F7-C0B8-FEE0-D2302318BE0C}"/>
              </a:ext>
            </a:extLst>
          </p:cNvPr>
          <p:cNvGrpSpPr/>
          <p:nvPr/>
        </p:nvGrpSpPr>
        <p:grpSpPr>
          <a:xfrm>
            <a:off x="3523065" y="5400533"/>
            <a:ext cx="7159177" cy="519621"/>
            <a:chOff x="3713996" y="2989731"/>
            <a:chExt cx="6744430" cy="67890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6" name="Groupe 5">
              <a:extLst>
                <a:ext uri="{FF2B5EF4-FFF2-40B4-BE49-F238E27FC236}">
                  <a16:creationId xmlns:a16="http://schemas.microsoft.com/office/drawing/2014/main" id="{9914CB99-83BA-8630-3EC0-5C4D2B5FF076}"/>
                </a:ext>
              </a:extLst>
            </p:cNvPr>
            <p:cNvGrpSpPr/>
            <p:nvPr/>
          </p:nvGrpSpPr>
          <p:grpSpPr>
            <a:xfrm>
              <a:off x="3713996" y="2989731"/>
              <a:ext cx="6744430" cy="678909"/>
              <a:chOff x="3713996" y="2989731"/>
              <a:chExt cx="6744430" cy="678909"/>
            </a:xfrm>
            <a:grpFill/>
          </p:grpSpPr>
          <p:sp>
            <p:nvSpPr>
              <p:cNvPr id="13" name="Organigramme : Alternative 12">
                <a:extLst>
                  <a:ext uri="{FF2B5EF4-FFF2-40B4-BE49-F238E27FC236}">
                    <a16:creationId xmlns:a16="http://schemas.microsoft.com/office/drawing/2014/main" id="{88B03AE9-01FD-FB38-50A3-717BF305EFFC}"/>
                  </a:ext>
                </a:extLst>
              </p:cNvPr>
              <p:cNvSpPr/>
              <p:nvPr/>
            </p:nvSpPr>
            <p:spPr>
              <a:xfrm>
                <a:off x="6238368" y="2989731"/>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Plan de travail  </a:t>
                </a:r>
              </a:p>
            </p:txBody>
          </p:sp>
          <p:sp>
            <p:nvSpPr>
              <p:cNvPr id="14" name="Flèche : droite 43">
                <a:extLst>
                  <a:ext uri="{FF2B5EF4-FFF2-40B4-BE49-F238E27FC236}">
                    <a16:creationId xmlns:a16="http://schemas.microsoft.com/office/drawing/2014/main" id="{2BEF5240-0295-CEC0-6CC4-E8F5F82D5539}"/>
                  </a:ext>
                </a:extLst>
              </p:cNvPr>
              <p:cNvSpPr/>
              <p:nvPr/>
            </p:nvSpPr>
            <p:spPr>
              <a:xfrm>
                <a:off x="3713996" y="3133195"/>
                <a:ext cx="2212383" cy="535445"/>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Organigramme : Alternative 8">
              <a:extLst>
                <a:ext uri="{FF2B5EF4-FFF2-40B4-BE49-F238E27FC236}">
                  <a16:creationId xmlns:a16="http://schemas.microsoft.com/office/drawing/2014/main" id="{91E55C37-C0F7-000B-3BA1-1073516B15D0}"/>
                </a:ext>
              </a:extLst>
            </p:cNvPr>
            <p:cNvSpPr/>
            <p:nvPr/>
          </p:nvSpPr>
          <p:spPr>
            <a:xfrm>
              <a:off x="6284309" y="3059390"/>
              <a:ext cx="305946"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8</a:t>
              </a:r>
            </a:p>
          </p:txBody>
        </p:sp>
      </p:grpSp>
      <p:grpSp>
        <p:nvGrpSpPr>
          <p:cNvPr id="71" name="Groupe 70">
            <a:extLst>
              <a:ext uri="{FF2B5EF4-FFF2-40B4-BE49-F238E27FC236}">
                <a16:creationId xmlns:a16="http://schemas.microsoft.com/office/drawing/2014/main" id="{8E7BE7B9-2595-41B9-8FA9-2F44AAF22429}"/>
              </a:ext>
            </a:extLst>
          </p:cNvPr>
          <p:cNvGrpSpPr/>
          <p:nvPr/>
        </p:nvGrpSpPr>
        <p:grpSpPr>
          <a:xfrm>
            <a:off x="4038130" y="2655272"/>
            <a:ext cx="6644112" cy="496062"/>
            <a:chOff x="4297981" y="2993014"/>
            <a:chExt cx="6247596" cy="648129"/>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72" name="Groupe 71">
              <a:extLst>
                <a:ext uri="{FF2B5EF4-FFF2-40B4-BE49-F238E27FC236}">
                  <a16:creationId xmlns:a16="http://schemas.microsoft.com/office/drawing/2014/main" id="{4F1B0430-19A8-4B84-A0B5-07D40999012A}"/>
                </a:ext>
              </a:extLst>
            </p:cNvPr>
            <p:cNvGrpSpPr/>
            <p:nvPr/>
          </p:nvGrpSpPr>
          <p:grpSpPr>
            <a:xfrm>
              <a:off x="4297981" y="2993014"/>
              <a:ext cx="6247596" cy="648129"/>
              <a:chOff x="4297981" y="2993014"/>
              <a:chExt cx="6247596" cy="648129"/>
            </a:xfrm>
            <a:grpFill/>
          </p:grpSpPr>
          <p:sp>
            <p:nvSpPr>
              <p:cNvPr id="75" name="Flèche : droite 43">
                <a:extLst>
                  <a:ext uri="{FF2B5EF4-FFF2-40B4-BE49-F238E27FC236}">
                    <a16:creationId xmlns:a16="http://schemas.microsoft.com/office/drawing/2014/main" id="{0372E04E-D3A0-4564-944A-31B09E12A397}"/>
                  </a:ext>
                </a:extLst>
              </p:cNvPr>
              <p:cNvSpPr/>
              <p:nvPr/>
            </p:nvSpPr>
            <p:spPr>
              <a:xfrm>
                <a:off x="4297981" y="3133196"/>
                <a:ext cx="1715549" cy="507947"/>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4" name="Organigramme : Alternative 73">
                <a:extLst>
                  <a:ext uri="{FF2B5EF4-FFF2-40B4-BE49-F238E27FC236}">
                    <a16:creationId xmlns:a16="http://schemas.microsoft.com/office/drawing/2014/main" id="{125F5E9F-8D5F-4B88-AF3F-05E6FB1E2647}"/>
                  </a:ext>
                </a:extLst>
              </p:cNvPr>
              <p:cNvSpPr/>
              <p:nvPr/>
            </p:nvSpPr>
            <p:spPr>
              <a:xfrm>
                <a:off x="6325519" y="2993014"/>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Objectifs de recherche  </a:t>
                </a:r>
              </a:p>
            </p:txBody>
          </p:sp>
        </p:grpSp>
        <p:sp>
          <p:nvSpPr>
            <p:cNvPr id="73" name="Organigramme : Alternative 72">
              <a:extLst>
                <a:ext uri="{FF2B5EF4-FFF2-40B4-BE49-F238E27FC236}">
                  <a16:creationId xmlns:a16="http://schemas.microsoft.com/office/drawing/2014/main" id="{683C9084-7BDA-45F2-954B-E67332BD041C}"/>
                </a:ext>
              </a:extLst>
            </p:cNvPr>
            <p:cNvSpPr/>
            <p:nvPr/>
          </p:nvSpPr>
          <p:spPr>
            <a:xfrm>
              <a:off x="6353036" y="3059391"/>
              <a:ext cx="305946"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3</a:t>
              </a:r>
            </a:p>
          </p:txBody>
        </p:sp>
      </p:grpSp>
      <p:grpSp>
        <p:nvGrpSpPr>
          <p:cNvPr id="76" name="Groupe 75">
            <a:extLst>
              <a:ext uri="{FF2B5EF4-FFF2-40B4-BE49-F238E27FC236}">
                <a16:creationId xmlns:a16="http://schemas.microsoft.com/office/drawing/2014/main" id="{8E7BE7B9-2595-41B9-8FA9-2F44AAF22429}"/>
              </a:ext>
            </a:extLst>
          </p:cNvPr>
          <p:cNvGrpSpPr/>
          <p:nvPr/>
        </p:nvGrpSpPr>
        <p:grpSpPr>
          <a:xfrm>
            <a:off x="4064357" y="3197906"/>
            <a:ext cx="6617885" cy="525041"/>
            <a:chOff x="4297982" y="2955152"/>
            <a:chExt cx="6234248" cy="685991"/>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77" name="Groupe 76">
              <a:extLst>
                <a:ext uri="{FF2B5EF4-FFF2-40B4-BE49-F238E27FC236}">
                  <a16:creationId xmlns:a16="http://schemas.microsoft.com/office/drawing/2014/main" id="{4F1B0430-19A8-4B84-A0B5-07D40999012A}"/>
                </a:ext>
              </a:extLst>
            </p:cNvPr>
            <p:cNvGrpSpPr/>
            <p:nvPr/>
          </p:nvGrpSpPr>
          <p:grpSpPr>
            <a:xfrm>
              <a:off x="4297982" y="2955152"/>
              <a:ext cx="6234248" cy="685991"/>
              <a:chOff x="4297982" y="2955152"/>
              <a:chExt cx="6234248" cy="685991"/>
            </a:xfrm>
            <a:grpFill/>
          </p:grpSpPr>
          <p:sp>
            <p:nvSpPr>
              <p:cNvPr id="80" name="Flèche : droite 43">
                <a:extLst>
                  <a:ext uri="{FF2B5EF4-FFF2-40B4-BE49-F238E27FC236}">
                    <a16:creationId xmlns:a16="http://schemas.microsoft.com/office/drawing/2014/main" id="{0372E04E-D3A0-4564-944A-31B09E12A397}"/>
                  </a:ext>
                </a:extLst>
              </p:cNvPr>
              <p:cNvSpPr/>
              <p:nvPr/>
            </p:nvSpPr>
            <p:spPr>
              <a:xfrm>
                <a:off x="4297982" y="3133197"/>
                <a:ext cx="1702201" cy="507946"/>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Organigramme : Alternative 78">
                <a:extLst>
                  <a:ext uri="{FF2B5EF4-FFF2-40B4-BE49-F238E27FC236}">
                    <a16:creationId xmlns:a16="http://schemas.microsoft.com/office/drawing/2014/main" id="{125F5E9F-8D5F-4B88-AF3F-05E6FB1E2647}"/>
                  </a:ext>
                </a:extLst>
              </p:cNvPr>
              <p:cNvSpPr/>
              <p:nvPr/>
            </p:nvSpPr>
            <p:spPr>
              <a:xfrm>
                <a:off x="6312172" y="2955152"/>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    Hypothèses de recherche </a:t>
                </a:r>
              </a:p>
            </p:txBody>
          </p:sp>
        </p:grpSp>
        <p:sp>
          <p:nvSpPr>
            <p:cNvPr id="78" name="Organigramme : Alternative 77">
              <a:extLst>
                <a:ext uri="{FF2B5EF4-FFF2-40B4-BE49-F238E27FC236}">
                  <a16:creationId xmlns:a16="http://schemas.microsoft.com/office/drawing/2014/main" id="{683C9084-7BDA-45F2-954B-E67332BD041C}"/>
                </a:ext>
              </a:extLst>
            </p:cNvPr>
            <p:cNvSpPr/>
            <p:nvPr/>
          </p:nvSpPr>
          <p:spPr>
            <a:xfrm>
              <a:off x="6341583" y="3025736"/>
              <a:ext cx="305946"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4</a:t>
              </a:r>
            </a:p>
          </p:txBody>
        </p:sp>
      </p:grpSp>
      <p:grpSp>
        <p:nvGrpSpPr>
          <p:cNvPr id="81" name="Groupe 80">
            <a:extLst>
              <a:ext uri="{FF2B5EF4-FFF2-40B4-BE49-F238E27FC236}">
                <a16:creationId xmlns:a16="http://schemas.microsoft.com/office/drawing/2014/main" id="{8E7BE7B9-2595-41B9-8FA9-2F44AAF22429}"/>
              </a:ext>
            </a:extLst>
          </p:cNvPr>
          <p:cNvGrpSpPr/>
          <p:nvPr/>
        </p:nvGrpSpPr>
        <p:grpSpPr>
          <a:xfrm>
            <a:off x="4176944" y="3738281"/>
            <a:ext cx="6505298" cy="500857"/>
            <a:chOff x="4297981" y="2986749"/>
            <a:chExt cx="6123742" cy="65439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82" name="Groupe 81">
              <a:extLst>
                <a:ext uri="{FF2B5EF4-FFF2-40B4-BE49-F238E27FC236}">
                  <a16:creationId xmlns:a16="http://schemas.microsoft.com/office/drawing/2014/main" id="{4F1B0430-19A8-4B84-A0B5-07D40999012A}"/>
                </a:ext>
              </a:extLst>
            </p:cNvPr>
            <p:cNvGrpSpPr/>
            <p:nvPr/>
          </p:nvGrpSpPr>
          <p:grpSpPr>
            <a:xfrm>
              <a:off x="4297981" y="2986749"/>
              <a:ext cx="6123742" cy="654394"/>
              <a:chOff x="4297981" y="2986749"/>
              <a:chExt cx="6123742" cy="654394"/>
            </a:xfrm>
            <a:grpFill/>
          </p:grpSpPr>
          <p:sp>
            <p:nvSpPr>
              <p:cNvPr id="84" name="Organigramme : Alternative 83">
                <a:extLst>
                  <a:ext uri="{FF2B5EF4-FFF2-40B4-BE49-F238E27FC236}">
                    <a16:creationId xmlns:a16="http://schemas.microsoft.com/office/drawing/2014/main" id="{125F5E9F-8D5F-4B88-AF3F-05E6FB1E2647}"/>
                  </a:ext>
                </a:extLst>
              </p:cNvPr>
              <p:cNvSpPr/>
              <p:nvPr/>
            </p:nvSpPr>
            <p:spPr>
              <a:xfrm>
                <a:off x="6201665" y="2986749"/>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   Méthodes de recherche </a:t>
                </a:r>
              </a:p>
            </p:txBody>
          </p:sp>
          <p:sp>
            <p:nvSpPr>
              <p:cNvPr id="85" name="Flèche : droite 43">
                <a:extLst>
                  <a:ext uri="{FF2B5EF4-FFF2-40B4-BE49-F238E27FC236}">
                    <a16:creationId xmlns:a16="http://schemas.microsoft.com/office/drawing/2014/main" id="{0372E04E-D3A0-4564-944A-31B09E12A397}"/>
                  </a:ext>
                </a:extLst>
              </p:cNvPr>
              <p:cNvSpPr/>
              <p:nvPr/>
            </p:nvSpPr>
            <p:spPr>
              <a:xfrm>
                <a:off x="4297981" y="3133196"/>
                <a:ext cx="1591695" cy="507947"/>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3" name="Organigramme : Alternative 82">
              <a:extLst>
                <a:ext uri="{FF2B5EF4-FFF2-40B4-BE49-F238E27FC236}">
                  <a16:creationId xmlns:a16="http://schemas.microsoft.com/office/drawing/2014/main" id="{683C9084-7BDA-45F2-954B-E67332BD041C}"/>
                </a:ext>
              </a:extLst>
            </p:cNvPr>
            <p:cNvSpPr/>
            <p:nvPr/>
          </p:nvSpPr>
          <p:spPr>
            <a:xfrm>
              <a:off x="6238489" y="3059390"/>
              <a:ext cx="269242"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5</a:t>
              </a:r>
            </a:p>
          </p:txBody>
        </p:sp>
      </p:grpSp>
      <p:grpSp>
        <p:nvGrpSpPr>
          <p:cNvPr id="91" name="Groupe 90">
            <a:extLst>
              <a:ext uri="{FF2B5EF4-FFF2-40B4-BE49-F238E27FC236}">
                <a16:creationId xmlns:a16="http://schemas.microsoft.com/office/drawing/2014/main" id="{8E7BE7B9-2595-41B9-8FA9-2F44AAF22429}"/>
              </a:ext>
            </a:extLst>
          </p:cNvPr>
          <p:cNvGrpSpPr/>
          <p:nvPr/>
        </p:nvGrpSpPr>
        <p:grpSpPr>
          <a:xfrm>
            <a:off x="4138894" y="4856462"/>
            <a:ext cx="6543348" cy="498575"/>
            <a:chOff x="4297981" y="2989731"/>
            <a:chExt cx="6160445" cy="651412"/>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92" name="Groupe 91">
              <a:extLst>
                <a:ext uri="{FF2B5EF4-FFF2-40B4-BE49-F238E27FC236}">
                  <a16:creationId xmlns:a16="http://schemas.microsoft.com/office/drawing/2014/main" id="{4F1B0430-19A8-4B84-A0B5-07D40999012A}"/>
                </a:ext>
              </a:extLst>
            </p:cNvPr>
            <p:cNvGrpSpPr/>
            <p:nvPr/>
          </p:nvGrpSpPr>
          <p:grpSpPr>
            <a:xfrm>
              <a:off x="4297981" y="2989731"/>
              <a:ext cx="6160445" cy="651412"/>
              <a:chOff x="4297981" y="2989731"/>
              <a:chExt cx="6160445" cy="651412"/>
            </a:xfrm>
            <a:grpFill/>
          </p:grpSpPr>
          <p:sp>
            <p:nvSpPr>
              <p:cNvPr id="94" name="Organigramme : Alternative 93">
                <a:extLst>
                  <a:ext uri="{FF2B5EF4-FFF2-40B4-BE49-F238E27FC236}">
                    <a16:creationId xmlns:a16="http://schemas.microsoft.com/office/drawing/2014/main" id="{125F5E9F-8D5F-4B88-AF3F-05E6FB1E2647}"/>
                  </a:ext>
                </a:extLst>
              </p:cNvPr>
              <p:cNvSpPr/>
              <p:nvPr/>
            </p:nvSpPr>
            <p:spPr>
              <a:xfrm>
                <a:off x="6238368" y="2989731"/>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Suggestions  </a:t>
                </a:r>
              </a:p>
            </p:txBody>
          </p:sp>
          <p:sp>
            <p:nvSpPr>
              <p:cNvPr id="95" name="Flèche : droite 43">
                <a:extLst>
                  <a:ext uri="{FF2B5EF4-FFF2-40B4-BE49-F238E27FC236}">
                    <a16:creationId xmlns:a16="http://schemas.microsoft.com/office/drawing/2014/main" id="{0372E04E-D3A0-4564-944A-31B09E12A397}"/>
                  </a:ext>
                </a:extLst>
              </p:cNvPr>
              <p:cNvSpPr/>
              <p:nvPr/>
            </p:nvSpPr>
            <p:spPr>
              <a:xfrm>
                <a:off x="4297981" y="3133196"/>
                <a:ext cx="1628398" cy="507947"/>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3" name="Organigramme : Alternative 92">
              <a:extLst>
                <a:ext uri="{FF2B5EF4-FFF2-40B4-BE49-F238E27FC236}">
                  <a16:creationId xmlns:a16="http://schemas.microsoft.com/office/drawing/2014/main" id="{683C9084-7BDA-45F2-954B-E67332BD041C}"/>
                </a:ext>
              </a:extLst>
            </p:cNvPr>
            <p:cNvSpPr/>
            <p:nvPr/>
          </p:nvSpPr>
          <p:spPr>
            <a:xfrm>
              <a:off x="6284309" y="3059390"/>
              <a:ext cx="305946"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7</a:t>
              </a:r>
            </a:p>
          </p:txBody>
        </p:sp>
      </p:grpSp>
      <p:grpSp>
        <p:nvGrpSpPr>
          <p:cNvPr id="86" name="Groupe 85">
            <a:extLst>
              <a:ext uri="{FF2B5EF4-FFF2-40B4-BE49-F238E27FC236}">
                <a16:creationId xmlns:a16="http://schemas.microsoft.com/office/drawing/2014/main" id="{8E7BE7B9-2595-41B9-8FA9-2F44AAF22429}"/>
              </a:ext>
            </a:extLst>
          </p:cNvPr>
          <p:cNvGrpSpPr/>
          <p:nvPr/>
        </p:nvGrpSpPr>
        <p:grpSpPr>
          <a:xfrm>
            <a:off x="4076220" y="4292453"/>
            <a:ext cx="6606022" cy="493941"/>
            <a:chOff x="4297981" y="3005190"/>
            <a:chExt cx="6234249" cy="64535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87" name="Groupe 86">
              <a:extLst>
                <a:ext uri="{FF2B5EF4-FFF2-40B4-BE49-F238E27FC236}">
                  <a16:creationId xmlns:a16="http://schemas.microsoft.com/office/drawing/2014/main" id="{4F1B0430-19A8-4B84-A0B5-07D40999012A}"/>
                </a:ext>
              </a:extLst>
            </p:cNvPr>
            <p:cNvGrpSpPr/>
            <p:nvPr/>
          </p:nvGrpSpPr>
          <p:grpSpPr>
            <a:xfrm>
              <a:off x="4297981" y="3005190"/>
              <a:ext cx="6234249" cy="645357"/>
              <a:chOff x="4297981" y="3005190"/>
              <a:chExt cx="6234249" cy="645357"/>
            </a:xfrm>
            <a:grpFill/>
          </p:grpSpPr>
          <p:sp>
            <p:nvSpPr>
              <p:cNvPr id="89" name="Organigramme : Alternative 88">
                <a:extLst>
                  <a:ext uri="{FF2B5EF4-FFF2-40B4-BE49-F238E27FC236}">
                    <a16:creationId xmlns:a16="http://schemas.microsoft.com/office/drawing/2014/main" id="{125F5E9F-8D5F-4B88-AF3F-05E6FB1E2647}"/>
                  </a:ext>
                </a:extLst>
              </p:cNvPr>
              <p:cNvSpPr/>
              <p:nvPr/>
            </p:nvSpPr>
            <p:spPr>
              <a:xfrm>
                <a:off x="6312172" y="3005190"/>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Résultats obtenus </a:t>
                </a:r>
              </a:p>
            </p:txBody>
          </p:sp>
          <p:sp>
            <p:nvSpPr>
              <p:cNvPr id="90" name="Flèche : droite 43">
                <a:extLst>
                  <a:ext uri="{FF2B5EF4-FFF2-40B4-BE49-F238E27FC236}">
                    <a16:creationId xmlns:a16="http://schemas.microsoft.com/office/drawing/2014/main" id="{0372E04E-D3A0-4564-944A-31B09E12A397}"/>
                  </a:ext>
                </a:extLst>
              </p:cNvPr>
              <p:cNvSpPr/>
              <p:nvPr/>
            </p:nvSpPr>
            <p:spPr>
              <a:xfrm>
                <a:off x="4297981" y="3133196"/>
                <a:ext cx="1702202" cy="507947"/>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8" name="Organigramme : Alternative 87">
              <a:extLst>
                <a:ext uri="{FF2B5EF4-FFF2-40B4-BE49-F238E27FC236}">
                  <a16:creationId xmlns:a16="http://schemas.microsoft.com/office/drawing/2014/main" id="{683C9084-7BDA-45F2-954B-E67332BD041C}"/>
                </a:ext>
              </a:extLst>
            </p:cNvPr>
            <p:cNvSpPr/>
            <p:nvPr/>
          </p:nvSpPr>
          <p:spPr>
            <a:xfrm>
              <a:off x="6341583" y="3059389"/>
              <a:ext cx="305946" cy="536959"/>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6</a:t>
              </a:r>
            </a:p>
          </p:txBody>
        </p:sp>
      </p:grpSp>
      <p:grpSp>
        <p:nvGrpSpPr>
          <p:cNvPr id="2" name="Groupe 1">
            <a:extLst>
              <a:ext uri="{FF2B5EF4-FFF2-40B4-BE49-F238E27FC236}">
                <a16:creationId xmlns:a16="http://schemas.microsoft.com/office/drawing/2014/main" id="{8E7BE7B9-2595-41B9-8FA9-2F44AAF22429}"/>
              </a:ext>
            </a:extLst>
          </p:cNvPr>
          <p:cNvGrpSpPr/>
          <p:nvPr/>
        </p:nvGrpSpPr>
        <p:grpSpPr>
          <a:xfrm>
            <a:off x="4064357" y="2119546"/>
            <a:ext cx="6617885" cy="493940"/>
            <a:chOff x="4297980" y="3056635"/>
            <a:chExt cx="6245692" cy="645357"/>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62" name="Groupe 61">
              <a:extLst>
                <a:ext uri="{FF2B5EF4-FFF2-40B4-BE49-F238E27FC236}">
                  <a16:creationId xmlns:a16="http://schemas.microsoft.com/office/drawing/2014/main" id="{4F1B0430-19A8-4B84-A0B5-07D40999012A}"/>
                </a:ext>
              </a:extLst>
            </p:cNvPr>
            <p:cNvGrpSpPr/>
            <p:nvPr/>
          </p:nvGrpSpPr>
          <p:grpSpPr>
            <a:xfrm>
              <a:off x="4297980" y="3056635"/>
              <a:ext cx="6245692" cy="645357"/>
              <a:chOff x="4297980" y="3056635"/>
              <a:chExt cx="6245692" cy="645357"/>
            </a:xfrm>
            <a:grpFill/>
          </p:grpSpPr>
          <p:sp>
            <p:nvSpPr>
              <p:cNvPr id="48" name="Organigramme : Alternative 47">
                <a:extLst>
                  <a:ext uri="{FF2B5EF4-FFF2-40B4-BE49-F238E27FC236}">
                    <a16:creationId xmlns:a16="http://schemas.microsoft.com/office/drawing/2014/main" id="{125F5E9F-8D5F-4B88-AF3F-05E6FB1E2647}"/>
                  </a:ext>
                </a:extLst>
              </p:cNvPr>
              <p:cNvSpPr/>
              <p:nvPr/>
            </p:nvSpPr>
            <p:spPr>
              <a:xfrm>
                <a:off x="6323614" y="3056635"/>
                <a:ext cx="4220058" cy="645357"/>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Questions de recherche </a:t>
                </a:r>
              </a:p>
            </p:txBody>
          </p:sp>
          <p:sp>
            <p:nvSpPr>
              <p:cNvPr id="44" name="Flèche : droite 43">
                <a:extLst>
                  <a:ext uri="{FF2B5EF4-FFF2-40B4-BE49-F238E27FC236}">
                    <a16:creationId xmlns:a16="http://schemas.microsoft.com/office/drawing/2014/main" id="{0372E04E-D3A0-4564-944A-31B09E12A397}"/>
                  </a:ext>
                </a:extLst>
              </p:cNvPr>
              <p:cNvSpPr/>
              <p:nvPr/>
            </p:nvSpPr>
            <p:spPr>
              <a:xfrm>
                <a:off x="4297980" y="3133196"/>
                <a:ext cx="1713644" cy="507947"/>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5" name="Organigramme : Alternative 24">
              <a:extLst>
                <a:ext uri="{FF2B5EF4-FFF2-40B4-BE49-F238E27FC236}">
                  <a16:creationId xmlns:a16="http://schemas.microsoft.com/office/drawing/2014/main" id="{683C9084-7BDA-45F2-954B-E67332BD041C}"/>
                </a:ext>
              </a:extLst>
            </p:cNvPr>
            <p:cNvSpPr/>
            <p:nvPr/>
          </p:nvSpPr>
          <p:spPr>
            <a:xfrm>
              <a:off x="6353037" y="3105936"/>
              <a:ext cx="305946" cy="536960"/>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2</a:t>
              </a:r>
            </a:p>
          </p:txBody>
        </p:sp>
      </p:grpSp>
      <p:grpSp>
        <p:nvGrpSpPr>
          <p:cNvPr id="58" name="Groupe 57">
            <a:extLst>
              <a:ext uri="{FF2B5EF4-FFF2-40B4-BE49-F238E27FC236}">
                <a16:creationId xmlns:a16="http://schemas.microsoft.com/office/drawing/2014/main" id="{5356FCAC-9B88-49D3-84B5-E34BDD7D2352}"/>
              </a:ext>
            </a:extLst>
          </p:cNvPr>
          <p:cNvGrpSpPr/>
          <p:nvPr/>
        </p:nvGrpSpPr>
        <p:grpSpPr>
          <a:xfrm>
            <a:off x="3523065" y="1571737"/>
            <a:ext cx="7159177" cy="494122"/>
            <a:chOff x="3782145" y="2289397"/>
            <a:chExt cx="7486944" cy="64536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grpSp>
          <p:nvGrpSpPr>
            <p:cNvPr id="57" name="Groupe 56">
              <a:extLst>
                <a:ext uri="{FF2B5EF4-FFF2-40B4-BE49-F238E27FC236}">
                  <a16:creationId xmlns:a16="http://schemas.microsoft.com/office/drawing/2014/main" id="{80AF6936-F16B-4BB1-8774-BC0C3B014AA5}"/>
                </a:ext>
              </a:extLst>
            </p:cNvPr>
            <p:cNvGrpSpPr/>
            <p:nvPr/>
          </p:nvGrpSpPr>
          <p:grpSpPr>
            <a:xfrm>
              <a:off x="3782145" y="2289397"/>
              <a:ext cx="7486944" cy="645360"/>
              <a:chOff x="3782145" y="2289397"/>
              <a:chExt cx="7486944" cy="645360"/>
            </a:xfrm>
            <a:grpFill/>
          </p:grpSpPr>
          <p:sp>
            <p:nvSpPr>
              <p:cNvPr id="8" name="Flèche : droite 7">
                <a:extLst>
                  <a:ext uri="{FF2B5EF4-FFF2-40B4-BE49-F238E27FC236}">
                    <a16:creationId xmlns:a16="http://schemas.microsoft.com/office/drawing/2014/main" id="{665FA317-0B60-406A-86D7-74083740045C}"/>
                  </a:ext>
                </a:extLst>
              </p:cNvPr>
              <p:cNvSpPr/>
              <p:nvPr/>
            </p:nvSpPr>
            <p:spPr>
              <a:xfrm>
                <a:off x="3782145" y="2402948"/>
                <a:ext cx="2457087" cy="507945"/>
              </a:xfrm>
              <a:prstGeom prst="rightArrow">
                <a:avLst>
                  <a:gd name="adj1" fmla="val 26387"/>
                  <a:gd name="adj2" fmla="val 103970"/>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Organigramme : Alternative 46">
                <a:extLst>
                  <a:ext uri="{FF2B5EF4-FFF2-40B4-BE49-F238E27FC236}">
                    <a16:creationId xmlns:a16="http://schemas.microsoft.com/office/drawing/2014/main" id="{6E5D6D35-3261-446C-B94B-C27F2FB7F2DB}"/>
                  </a:ext>
                </a:extLst>
              </p:cNvPr>
              <p:cNvSpPr/>
              <p:nvPr/>
            </p:nvSpPr>
            <p:spPr>
              <a:xfrm>
                <a:off x="6578709" y="2289397"/>
                <a:ext cx="4690380" cy="645360"/>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 Problèmes de recherche</a:t>
                </a:r>
              </a:p>
            </p:txBody>
          </p:sp>
        </p:grpSp>
        <p:sp>
          <p:nvSpPr>
            <p:cNvPr id="52" name="Organigramme : Alternative 51">
              <a:extLst>
                <a:ext uri="{FF2B5EF4-FFF2-40B4-BE49-F238E27FC236}">
                  <a16:creationId xmlns:a16="http://schemas.microsoft.com/office/drawing/2014/main" id="{C6DCB113-26FF-4C37-9B81-4D6EBBBB7DD6}"/>
                </a:ext>
              </a:extLst>
            </p:cNvPr>
            <p:cNvSpPr/>
            <p:nvPr/>
          </p:nvSpPr>
          <p:spPr>
            <a:xfrm>
              <a:off x="6604961" y="2356379"/>
              <a:ext cx="339123" cy="494599"/>
            </a:xfrm>
            <a:prstGeom prst="flowChartAlternateProcess">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1</a:t>
              </a:r>
            </a:p>
          </p:txBody>
        </p:sp>
      </p:grpSp>
      <p:grpSp>
        <p:nvGrpSpPr>
          <p:cNvPr id="56" name="Groupe 55">
            <a:extLst>
              <a:ext uri="{FF2B5EF4-FFF2-40B4-BE49-F238E27FC236}">
                <a16:creationId xmlns:a16="http://schemas.microsoft.com/office/drawing/2014/main" id="{80A21C1B-AEB1-445F-BA9E-A1355D2BE186}"/>
              </a:ext>
            </a:extLst>
          </p:cNvPr>
          <p:cNvGrpSpPr/>
          <p:nvPr/>
        </p:nvGrpSpPr>
        <p:grpSpPr>
          <a:xfrm>
            <a:off x="3210336" y="911030"/>
            <a:ext cx="7471906" cy="847359"/>
            <a:chOff x="3140986" y="1400273"/>
            <a:chExt cx="7471906" cy="115719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sp>
          <p:nvSpPr>
            <p:cNvPr id="12" name="Flèche : virage 11">
              <a:extLst>
                <a:ext uri="{FF2B5EF4-FFF2-40B4-BE49-F238E27FC236}">
                  <a16:creationId xmlns:a16="http://schemas.microsoft.com/office/drawing/2014/main" id="{31F5BB62-0D71-4BB4-B147-180E3F22299E}"/>
                </a:ext>
              </a:extLst>
            </p:cNvPr>
            <p:cNvSpPr/>
            <p:nvPr/>
          </p:nvSpPr>
          <p:spPr>
            <a:xfrm>
              <a:off x="3140986" y="1400273"/>
              <a:ext cx="2630547" cy="1157190"/>
            </a:xfrm>
            <a:prstGeom prst="bentArrow">
              <a:avLst>
                <a:gd name="adj1" fmla="val 18789"/>
                <a:gd name="adj2" fmla="val 34171"/>
                <a:gd name="adj3" fmla="val 41888"/>
                <a:gd name="adj4" fmla="val 36678"/>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6" name="Organigramme : Alternative 45">
              <a:extLst>
                <a:ext uri="{FF2B5EF4-FFF2-40B4-BE49-F238E27FC236}">
                  <a16:creationId xmlns:a16="http://schemas.microsoft.com/office/drawing/2014/main" id="{CA4FF34A-DACF-4770-B4B4-3B52F0A7AAD2}"/>
                </a:ext>
              </a:extLst>
            </p:cNvPr>
            <p:cNvSpPr/>
            <p:nvPr/>
          </p:nvSpPr>
          <p:spPr>
            <a:xfrm>
              <a:off x="6095999" y="1495695"/>
              <a:ext cx="4516893" cy="701998"/>
            </a:xfrm>
            <a:prstGeom prst="flowChartAlternateProcess">
              <a:avLst/>
            </a:prstGeom>
            <a:gr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800" b="1" dirty="0">
                  <a:solidFill>
                    <a:schemeClr val="tx1"/>
                  </a:solidFill>
                  <a:latin typeface="Times New Roman" panose="02020603050405020304" pitchFamily="18" charset="0"/>
                  <a:cs typeface="Times New Roman" panose="02020603050405020304" pitchFamily="18" charset="0"/>
                </a:rPr>
                <a:t>Présentation de l’entreprise</a:t>
              </a:r>
            </a:p>
          </p:txBody>
        </p:sp>
      </p:grpSp>
      <p:sp>
        <p:nvSpPr>
          <p:cNvPr id="24" name="ZoneTexte 23">
            <a:extLst>
              <a:ext uri="{FF2B5EF4-FFF2-40B4-BE49-F238E27FC236}">
                <a16:creationId xmlns:a16="http://schemas.microsoft.com/office/drawing/2014/main" id="{590B69B5-1416-4528-8EF0-746E46F72F5D}"/>
              </a:ext>
            </a:extLst>
          </p:cNvPr>
          <p:cNvSpPr txBox="1"/>
          <p:nvPr/>
        </p:nvSpPr>
        <p:spPr>
          <a:xfrm>
            <a:off x="3275805" y="6489832"/>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grpSp>
        <p:nvGrpSpPr>
          <p:cNvPr id="11" name="Groupe 10">
            <a:extLst>
              <a:ext uri="{FF2B5EF4-FFF2-40B4-BE49-F238E27FC236}">
                <a16:creationId xmlns:a16="http://schemas.microsoft.com/office/drawing/2014/main" id="{D136D51E-2679-4FEC-BE61-059871F4E413}"/>
              </a:ext>
            </a:extLst>
          </p:cNvPr>
          <p:cNvGrpSpPr/>
          <p:nvPr/>
        </p:nvGrpSpPr>
        <p:grpSpPr>
          <a:xfrm>
            <a:off x="161393" y="829488"/>
            <a:ext cx="4586149" cy="5138505"/>
            <a:chOff x="1526362" y="1509213"/>
            <a:chExt cx="3502943" cy="3653208"/>
          </a:xfrm>
        </p:grpSpPr>
        <p:grpSp>
          <p:nvGrpSpPr>
            <p:cNvPr id="10" name="Groupe 9">
              <a:extLst>
                <a:ext uri="{FF2B5EF4-FFF2-40B4-BE49-F238E27FC236}">
                  <a16:creationId xmlns:a16="http://schemas.microsoft.com/office/drawing/2014/main" id="{1736DF22-3CB8-49AF-A27D-8941DB9D8962}"/>
                </a:ext>
              </a:extLst>
            </p:cNvPr>
            <p:cNvGrpSpPr/>
            <p:nvPr/>
          </p:nvGrpSpPr>
          <p:grpSpPr>
            <a:xfrm>
              <a:off x="1526362" y="1692887"/>
              <a:ext cx="3502943" cy="3469534"/>
              <a:chOff x="1526362" y="1692887"/>
              <a:chExt cx="3502943" cy="3469534"/>
            </a:xfrm>
          </p:grpSpPr>
          <p:sp>
            <p:nvSpPr>
              <p:cNvPr id="4" name="Ellipse 3">
                <a:extLst>
                  <a:ext uri="{FF2B5EF4-FFF2-40B4-BE49-F238E27FC236}">
                    <a16:creationId xmlns:a16="http://schemas.microsoft.com/office/drawing/2014/main" id="{8D15469A-8B7F-4FFF-8238-970A42ACF098}"/>
                  </a:ext>
                </a:extLst>
              </p:cNvPr>
              <p:cNvSpPr/>
              <p:nvPr/>
            </p:nvSpPr>
            <p:spPr>
              <a:xfrm>
                <a:off x="1526362" y="1692887"/>
                <a:ext cx="3502943" cy="3469534"/>
              </a:xfrm>
              <a:prstGeom prst="ellipse">
                <a:avLst/>
              </a:prstGeom>
              <a:solidFill>
                <a:schemeClr val="bg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EA1F98C6-B1E4-4F68-87DA-90A243BCD2A6}"/>
                  </a:ext>
                </a:extLst>
              </p:cNvPr>
              <p:cNvSpPr/>
              <p:nvPr/>
            </p:nvSpPr>
            <p:spPr>
              <a:xfrm>
                <a:off x="2287035" y="2419294"/>
                <a:ext cx="1989388" cy="1935753"/>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latin typeface="Algerian" panose="04020705040A02060702" pitchFamily="82" charset="0"/>
                </a:endParaRPr>
              </a:p>
            </p:txBody>
          </p:sp>
        </p:grpSp>
        <p:pic>
          <p:nvPicPr>
            <p:cNvPr id="7" name="Image 6">
              <a:extLst>
                <a:ext uri="{FF2B5EF4-FFF2-40B4-BE49-F238E27FC236}">
                  <a16:creationId xmlns:a16="http://schemas.microsoft.com/office/drawing/2014/main" id="{02627748-FECC-4E94-8FF1-4D3A43DC3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633" y="1509213"/>
              <a:ext cx="2790825" cy="3200400"/>
            </a:xfrm>
            <a:prstGeom prst="rect">
              <a:avLst/>
            </a:prstGeom>
          </p:spPr>
        </p:pic>
      </p:grpSp>
      <p:sp>
        <p:nvSpPr>
          <p:cNvPr id="63" name="Organigramme : Alternative 62">
            <a:extLst>
              <a:ext uri="{FF2B5EF4-FFF2-40B4-BE49-F238E27FC236}">
                <a16:creationId xmlns:a16="http://schemas.microsoft.com/office/drawing/2014/main" id="{CE9AA071-18EF-4C65-B494-E924248479EB}"/>
              </a:ext>
            </a:extLst>
          </p:cNvPr>
          <p:cNvSpPr/>
          <p:nvPr/>
        </p:nvSpPr>
        <p:spPr>
          <a:xfrm>
            <a:off x="2115878" y="45371"/>
            <a:ext cx="9250325" cy="777240"/>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FFC000"/>
            </a:solid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solidFill>
                  <a:schemeClr val="bg1"/>
                </a:solidFill>
                <a:latin typeface="Times New Roman" panose="02020603050405020304" pitchFamily="18" charset="0"/>
                <a:cs typeface="Times New Roman" panose="02020603050405020304" pitchFamily="18" charset="0"/>
              </a:rPr>
              <a:t>PLAN DE PROGRESSION</a:t>
            </a:r>
          </a:p>
        </p:txBody>
      </p:sp>
    </p:spTree>
    <p:extLst>
      <p:ext uri="{BB962C8B-B14F-4D97-AF65-F5344CB8AC3E}">
        <p14:creationId xmlns:p14="http://schemas.microsoft.com/office/powerpoint/2010/main" val="2232870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arn(inVertical)">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barn(inVertical)">
                                      <p:cBhvr>
                                        <p:cTn id="30" dur="500"/>
                                        <p:tgtEl>
                                          <p:spTgt spid="7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barn(inVertical)">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barn(inVertical)">
                                      <p:cBhvr>
                                        <p:cTn id="40" dur="5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barn(inVertical)">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barn(inVertical)">
                                      <p:cBhvr>
                                        <p:cTn id="50" dur="500"/>
                                        <p:tgtEl>
                                          <p:spTgt spid="9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barn(inVertic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rganigramme : Alternative 25">
            <a:extLst>
              <a:ext uri="{FF2B5EF4-FFF2-40B4-BE49-F238E27FC236}">
                <a16:creationId xmlns:a16="http://schemas.microsoft.com/office/drawing/2014/main" id="{CE9AA071-18EF-4C65-B494-E924248479EB}"/>
              </a:ext>
            </a:extLst>
          </p:cNvPr>
          <p:cNvSpPr/>
          <p:nvPr/>
        </p:nvSpPr>
        <p:spPr>
          <a:xfrm>
            <a:off x="2711907" y="297179"/>
            <a:ext cx="7148196"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000" b="1" dirty="0">
                <a:solidFill>
                  <a:schemeClr val="bg1"/>
                </a:solidFill>
                <a:latin typeface="Times New Roman" panose="02020603050405020304" pitchFamily="18" charset="0"/>
                <a:cs typeface="Times New Roman" panose="02020603050405020304" pitchFamily="18" charset="0"/>
              </a:rPr>
              <a:t>Présentation de l’entreprise</a:t>
            </a:r>
          </a:p>
        </p:txBody>
      </p:sp>
      <p:pic>
        <p:nvPicPr>
          <p:cNvPr id="6" name="Image 5">
            <a:extLst>
              <a:ext uri="{FF2B5EF4-FFF2-40B4-BE49-F238E27FC236}">
                <a16:creationId xmlns:a16="http://schemas.microsoft.com/office/drawing/2014/main" id="{32B2148F-82A6-40F3-8085-12147768BE2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1424" y="1188666"/>
            <a:ext cx="2821689" cy="4817296"/>
          </a:xfrm>
          <a:prstGeom prst="rect">
            <a:avLst/>
          </a:prstGeom>
        </p:spPr>
      </p:pic>
      <p:sp>
        <p:nvSpPr>
          <p:cNvPr id="2" name="Rectangle 1"/>
          <p:cNvSpPr/>
          <p:nvPr/>
        </p:nvSpPr>
        <p:spPr>
          <a:xfrm>
            <a:off x="2978591" y="1683522"/>
            <a:ext cx="9044412" cy="3926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2800" dirty="0">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590B69B5-1416-4528-8EF0-746E46F72F5D}"/>
              </a:ext>
            </a:extLst>
          </p:cNvPr>
          <p:cNvSpPr txBox="1"/>
          <p:nvPr/>
        </p:nvSpPr>
        <p:spPr>
          <a:xfrm>
            <a:off x="3275805" y="6489832"/>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2081024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3C3413DA-6C04-47A4-84E2-294B3847584F}"/>
              </a:ext>
            </a:extLst>
          </p:cNvPr>
          <p:cNvSpPr/>
          <p:nvPr/>
        </p:nvSpPr>
        <p:spPr>
          <a:xfrm>
            <a:off x="2525564" y="407353"/>
            <a:ext cx="8244046"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latin typeface="Times New Roman" panose="02020603050405020304" pitchFamily="18" charset="0"/>
                <a:cs typeface="Times New Roman" panose="02020603050405020304" pitchFamily="18" charset="0"/>
              </a:rPr>
              <a:t>Problème de recherche </a:t>
            </a:r>
          </a:p>
        </p:txBody>
      </p:sp>
      <p:sp>
        <p:nvSpPr>
          <p:cNvPr id="7" name="Rectangle 6"/>
          <p:cNvSpPr/>
          <p:nvPr/>
        </p:nvSpPr>
        <p:spPr>
          <a:xfrm>
            <a:off x="2009869" y="1559450"/>
            <a:ext cx="9600884" cy="2246769"/>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pPr algn="ctr"/>
            <a:r>
              <a:rPr lang="fr-FR" sz="2800" dirty="0">
                <a:solidFill>
                  <a:schemeClr val="bg1"/>
                </a:solidFill>
                <a:latin typeface="Comic Sans MS" panose="030F0702030302020204" pitchFamily="66" charset="0"/>
                <a:cs typeface="Times New Roman" panose="02020603050405020304" pitchFamily="18" charset="0"/>
              </a:rPr>
              <a:t>La problématique centrale de ce mémoire est donc de savoir dans quelle mesure la fiscalité peut-elle devenir un instrument crédible et efficace de développement économique durable en RCA, Vue les conditions de crise que traverse ce pays ces derniers temps.</a:t>
            </a:r>
          </a:p>
        </p:txBody>
      </p:sp>
      <p:pic>
        <p:nvPicPr>
          <p:cNvPr id="6" name="Espace réservé du contenu 3">
            <a:extLst>
              <a:ext uri="{FF2B5EF4-FFF2-40B4-BE49-F238E27FC236}">
                <a16:creationId xmlns:a16="http://schemas.microsoft.com/office/drawing/2014/main" id="{1570C08A-9A21-448B-8BD3-17F90F61E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4" y="795973"/>
            <a:ext cx="3253988" cy="4670351"/>
          </a:xfrm>
          <a:prstGeom prst="rect">
            <a:avLst/>
          </a:prstGeom>
        </p:spPr>
      </p:pic>
      <p:sp>
        <p:nvSpPr>
          <p:cNvPr id="8" name="ZoneTexte 7">
            <a:extLst>
              <a:ext uri="{FF2B5EF4-FFF2-40B4-BE49-F238E27FC236}">
                <a16:creationId xmlns:a16="http://schemas.microsoft.com/office/drawing/2014/main" id="{590B69B5-1416-4528-8EF0-746E46F72F5D}"/>
              </a:ext>
            </a:extLst>
          </p:cNvPr>
          <p:cNvSpPr txBox="1"/>
          <p:nvPr/>
        </p:nvSpPr>
        <p:spPr>
          <a:xfrm>
            <a:off x="3275805" y="6489832"/>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128612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3C3413DA-6C04-47A4-84E2-294B3847584F}"/>
              </a:ext>
            </a:extLst>
          </p:cNvPr>
          <p:cNvSpPr/>
          <p:nvPr/>
        </p:nvSpPr>
        <p:spPr>
          <a:xfrm>
            <a:off x="2658744" y="297179"/>
            <a:ext cx="7148196" cy="904299"/>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latin typeface="Times New Roman" panose="02020603050405020304" pitchFamily="18" charset="0"/>
                <a:cs typeface="Times New Roman" panose="02020603050405020304" pitchFamily="18" charset="0"/>
              </a:rPr>
              <a:t>Question principale</a:t>
            </a:r>
          </a:p>
        </p:txBody>
      </p:sp>
      <p:sp>
        <p:nvSpPr>
          <p:cNvPr id="4" name="ZoneTexte 3">
            <a:extLst>
              <a:ext uri="{FF2B5EF4-FFF2-40B4-BE49-F238E27FC236}">
                <a16:creationId xmlns:a16="http://schemas.microsoft.com/office/drawing/2014/main" id="{187D90AE-69F2-2B8E-7185-06CAF0D02350}"/>
              </a:ext>
            </a:extLst>
          </p:cNvPr>
          <p:cNvSpPr txBox="1"/>
          <p:nvPr/>
        </p:nvSpPr>
        <p:spPr>
          <a:xfrm>
            <a:off x="2658744" y="1740941"/>
            <a:ext cx="9156028" cy="4524315"/>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spcAft>
                <a:spcPts val="1000"/>
              </a:spcAft>
            </a:pPr>
            <a:r>
              <a:rPr lang="fr-FR" sz="3200" dirty="0">
                <a:latin typeface="Consolas" panose="020B0609020204030204" pitchFamily="49" charset="0"/>
                <a:cs typeface="Times New Roman" panose="02020603050405020304" pitchFamily="18" charset="0"/>
              </a:rPr>
              <a:t>Pour parvenir à résoudre ces problèmes, nous nous sommes posé la question de savoir </a:t>
            </a:r>
            <a:r>
              <a:rPr lang="fr-FR" sz="3200" b="1" dirty="0">
                <a:latin typeface="Comic Sans MS" panose="030F0702030302020204" pitchFamily="66" charset="0"/>
                <a:cs typeface="Times New Roman" panose="02020603050405020304" pitchFamily="18" charset="0"/>
              </a:rPr>
              <a:t>«</a:t>
            </a:r>
            <a:r>
              <a:rPr lang="fr-FR" sz="3200" dirty="0">
                <a:latin typeface="Times New Roman" panose="02020603050405020304" pitchFamily="18" charset="0"/>
                <a:cs typeface="Times New Roman" panose="02020603050405020304" pitchFamily="18" charset="0"/>
              </a:rPr>
              <a:t> </a:t>
            </a:r>
            <a:r>
              <a:rPr lang="fr-FR" sz="3200" b="1" dirty="0">
                <a:latin typeface="Comic Sans MS" panose="030F0702030302020204" pitchFamily="66" charset="0"/>
                <a:cs typeface="Times New Roman" panose="02020603050405020304" pitchFamily="18" charset="0"/>
              </a:rPr>
              <a:t>Dans quelle mesure la fiscalité peut-elle devenir un instrument crédible et efficace de développement économique durable en RCA?»</a:t>
            </a:r>
          </a:p>
        </p:txBody>
      </p:sp>
      <p:pic>
        <p:nvPicPr>
          <p:cNvPr id="6" name="Image 5">
            <a:extLst>
              <a:ext uri="{FF2B5EF4-FFF2-40B4-BE49-F238E27FC236}">
                <a16:creationId xmlns:a16="http://schemas.microsoft.com/office/drawing/2014/main" id="{4EDD8F43-C5B1-4487-8D12-B2A6D472AA9A}"/>
              </a:ext>
            </a:extLst>
          </p:cNvPr>
          <p:cNvPicPr>
            <a:picLocks noChangeAspect="1"/>
          </p:cNvPicPr>
          <p:nvPr/>
        </p:nvPicPr>
        <p:blipFill>
          <a:blip r:embed="rId3"/>
          <a:stretch>
            <a:fillRect/>
          </a:stretch>
        </p:blipFill>
        <p:spPr>
          <a:xfrm>
            <a:off x="0" y="1330858"/>
            <a:ext cx="2658744" cy="5527142"/>
          </a:xfrm>
          <a:prstGeom prst="rect">
            <a:avLst/>
          </a:prstGeom>
        </p:spPr>
      </p:pic>
      <p:sp>
        <p:nvSpPr>
          <p:cNvPr id="7" name="ZoneTexte 6">
            <a:extLst>
              <a:ext uri="{FF2B5EF4-FFF2-40B4-BE49-F238E27FC236}">
                <a16:creationId xmlns:a16="http://schemas.microsoft.com/office/drawing/2014/main" id="{590B69B5-1416-4528-8EF0-746E46F72F5D}"/>
              </a:ext>
            </a:extLst>
          </p:cNvPr>
          <p:cNvSpPr txBox="1"/>
          <p:nvPr/>
        </p:nvSpPr>
        <p:spPr>
          <a:xfrm>
            <a:off x="3275805" y="6489832"/>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1668479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rme libre 20"/>
          <p:cNvSpPr/>
          <p:nvPr/>
        </p:nvSpPr>
        <p:spPr>
          <a:xfrm>
            <a:off x="521074" y="965229"/>
            <a:ext cx="2981342" cy="385852"/>
          </a:xfrm>
          <a:custGeom>
            <a:avLst/>
            <a:gdLst>
              <a:gd name="connsiteX0" fmla="*/ 0 w 4146019"/>
              <a:gd name="connsiteY0" fmla="*/ 0 h 675773"/>
              <a:gd name="connsiteX1" fmla="*/ 4146019 w 4146019"/>
              <a:gd name="connsiteY1" fmla="*/ 0 h 675773"/>
              <a:gd name="connsiteX2" fmla="*/ 4146019 w 4146019"/>
              <a:gd name="connsiteY2" fmla="*/ 675773 h 675773"/>
              <a:gd name="connsiteX3" fmla="*/ 0 w 4146019"/>
              <a:gd name="connsiteY3" fmla="*/ 675773 h 675773"/>
              <a:gd name="connsiteX4" fmla="*/ 0 w 4146019"/>
              <a:gd name="connsiteY4" fmla="*/ 0 h 67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019" h="675773">
                <a:moveTo>
                  <a:pt x="0" y="0"/>
                </a:moveTo>
                <a:lnTo>
                  <a:pt x="4146019" y="0"/>
                </a:lnTo>
                <a:lnTo>
                  <a:pt x="4146019" y="675773"/>
                </a:lnTo>
                <a:lnTo>
                  <a:pt x="0" y="675773"/>
                </a:lnTo>
                <a:lnTo>
                  <a:pt x="0" y="0"/>
                </a:lnTo>
                <a:close/>
              </a:path>
            </a:pathLst>
          </a:custGeom>
          <a:solidFill>
            <a:srgbClr val="FFC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5239" tIns="15240" rIns="15241" bIns="15240" numCol="1" spcCol="1270" anchor="ctr" anchorCtr="0">
            <a:noAutofit/>
          </a:bodyPr>
          <a:lstStyle/>
          <a:p>
            <a:pPr lvl="0" algn="ctr" defTabSz="1066800">
              <a:lnSpc>
                <a:spcPct val="90000"/>
              </a:lnSpc>
              <a:spcBef>
                <a:spcPct val="0"/>
              </a:spcBef>
              <a:spcAft>
                <a:spcPct val="35000"/>
              </a:spcAft>
            </a:pPr>
            <a:r>
              <a:rPr lang="fr-FR" sz="3200" b="1" dirty="0">
                <a:solidFill>
                  <a:schemeClr val="tx1"/>
                </a:solidFill>
                <a:latin typeface="Times New Roman" panose="02020603050405020304" pitchFamily="18" charset="0"/>
                <a:cs typeface="Times New Roman" panose="02020603050405020304" pitchFamily="18" charset="0"/>
              </a:rPr>
              <a:t>Objectif Général</a:t>
            </a:r>
          </a:p>
        </p:txBody>
      </p:sp>
      <p:sp>
        <p:nvSpPr>
          <p:cNvPr id="22" name="Forme libre 21"/>
          <p:cNvSpPr/>
          <p:nvPr/>
        </p:nvSpPr>
        <p:spPr>
          <a:xfrm>
            <a:off x="1088487" y="1455876"/>
            <a:ext cx="10882455" cy="1928858"/>
          </a:xfrm>
          <a:custGeom>
            <a:avLst/>
            <a:gdLst>
              <a:gd name="connsiteX0" fmla="*/ 0 w 8701409"/>
              <a:gd name="connsiteY0" fmla="*/ 0 h 1711176"/>
              <a:gd name="connsiteX1" fmla="*/ 8701409 w 8701409"/>
              <a:gd name="connsiteY1" fmla="*/ 0 h 1711176"/>
              <a:gd name="connsiteX2" fmla="*/ 8701409 w 8701409"/>
              <a:gd name="connsiteY2" fmla="*/ 1711176 h 1711176"/>
              <a:gd name="connsiteX3" fmla="*/ 0 w 8701409"/>
              <a:gd name="connsiteY3" fmla="*/ 1711176 h 1711176"/>
              <a:gd name="connsiteX4" fmla="*/ 0 w 8701409"/>
              <a:gd name="connsiteY4" fmla="*/ 0 h 1711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409" h="1711176">
                <a:moveTo>
                  <a:pt x="0" y="0"/>
                </a:moveTo>
                <a:lnTo>
                  <a:pt x="8701409" y="0"/>
                </a:lnTo>
                <a:lnTo>
                  <a:pt x="8701409" y="1711176"/>
                </a:lnTo>
                <a:lnTo>
                  <a:pt x="0" y="1711176"/>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just"/>
            <a:r>
              <a:rPr lang="fr-FR" sz="2000" b="1" dirty="0">
                <a:solidFill>
                  <a:schemeClr val="bg1"/>
                </a:solidFill>
                <a:latin typeface="Comic Sans MS" panose="030F0702030302020204" pitchFamily="66" charset="0"/>
                <a:cs typeface="Times New Roman" panose="02020603050405020304" pitchFamily="18" charset="0"/>
              </a:rPr>
              <a:t>L’objectif principal de notre travail consiste à :</a:t>
            </a:r>
          </a:p>
          <a:p>
            <a:pPr marL="342900" indent="-342900" algn="just">
              <a:buFont typeface="Wingdings" panose="05000000000000000000" pitchFamily="2" charset="2"/>
              <a:buChar char=""/>
            </a:pPr>
            <a:r>
              <a:rPr lang="fr-FR" sz="2000" b="1" dirty="0">
                <a:solidFill>
                  <a:schemeClr val="bg1"/>
                </a:solidFill>
                <a:latin typeface="Comic Sans MS" panose="030F0702030302020204" pitchFamily="66" charset="0"/>
                <a:cs typeface="Times New Roman" panose="02020603050405020304" pitchFamily="18" charset="0"/>
              </a:rPr>
              <a:t>Explorer les fondements théoriques liant fiscalité et développement durable (Mus grave, Stiglitz, Barro);</a:t>
            </a:r>
          </a:p>
          <a:p>
            <a:pPr marL="342900" indent="-342900" algn="just">
              <a:buFont typeface="Wingdings" panose="05000000000000000000" pitchFamily="2" charset="2"/>
              <a:buChar char=""/>
            </a:pPr>
            <a:r>
              <a:rPr lang="fr-FR" sz="2000" b="1" dirty="0">
                <a:solidFill>
                  <a:schemeClr val="bg1"/>
                </a:solidFill>
                <a:latin typeface="Comic Sans MS" panose="030F0702030302020204" pitchFamily="66" charset="0"/>
                <a:cs typeface="Times New Roman" panose="02020603050405020304" pitchFamily="18" charset="0"/>
              </a:rPr>
              <a:t>Évaluer empiriquement le système fiscal centrafricain à partir des données récentes (FMI 2024, Banque mondiale 2023).</a:t>
            </a:r>
            <a:endParaRPr lang="fr-FR" sz="3200" b="1" dirty="0">
              <a:solidFill>
                <a:schemeClr val="bg1"/>
              </a:solidFill>
              <a:latin typeface="Comic Sans MS" panose="030F0702030302020204" pitchFamily="66" charset="0"/>
              <a:cs typeface="Times New Roman" panose="02020603050405020304" pitchFamily="18" charset="0"/>
            </a:endParaRPr>
          </a:p>
        </p:txBody>
      </p:sp>
      <p:sp>
        <p:nvSpPr>
          <p:cNvPr id="23" name="Forme libre 22"/>
          <p:cNvSpPr/>
          <p:nvPr/>
        </p:nvSpPr>
        <p:spPr>
          <a:xfrm>
            <a:off x="2811979" y="3530474"/>
            <a:ext cx="9305956" cy="2685087"/>
          </a:xfrm>
          <a:custGeom>
            <a:avLst/>
            <a:gdLst>
              <a:gd name="connsiteX0" fmla="*/ 0 w 8728513"/>
              <a:gd name="connsiteY0" fmla="*/ 0 h 3112871"/>
              <a:gd name="connsiteX1" fmla="*/ 8728513 w 8728513"/>
              <a:gd name="connsiteY1" fmla="*/ 0 h 3112871"/>
              <a:gd name="connsiteX2" fmla="*/ 8728513 w 8728513"/>
              <a:gd name="connsiteY2" fmla="*/ 3112871 h 3112871"/>
              <a:gd name="connsiteX3" fmla="*/ 0 w 8728513"/>
              <a:gd name="connsiteY3" fmla="*/ 3112871 h 3112871"/>
              <a:gd name="connsiteX4" fmla="*/ 0 w 8728513"/>
              <a:gd name="connsiteY4" fmla="*/ 0 h 3112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8513" h="3112871">
                <a:moveTo>
                  <a:pt x="0" y="0"/>
                </a:moveTo>
                <a:lnTo>
                  <a:pt x="8728513" y="0"/>
                </a:lnTo>
                <a:lnTo>
                  <a:pt x="8728513" y="3112871"/>
                </a:lnTo>
                <a:lnTo>
                  <a:pt x="0" y="3112871"/>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r>
              <a:rPr lang="fr-FR" sz="2400" b="1" dirty="0">
                <a:solidFill>
                  <a:schemeClr val="bg1"/>
                </a:solidFill>
                <a:latin typeface="Comic Sans MS" panose="030F0702030302020204" pitchFamily="66" charset="0"/>
                <a:cs typeface="Times New Roman" panose="02020603050405020304" pitchFamily="18" charset="0"/>
              </a:rPr>
              <a:t>De cet objectif principale, découlent deux objectifs spécifiques à savoir:</a:t>
            </a:r>
          </a:p>
          <a:p>
            <a:r>
              <a:rPr lang="fr-FR" sz="2400" b="1" dirty="0">
                <a:solidFill>
                  <a:schemeClr val="bg1"/>
                </a:solidFill>
                <a:latin typeface="Comic Sans MS" panose="030F0702030302020204" pitchFamily="66" charset="0"/>
                <a:cs typeface="Times New Roman" panose="02020603050405020304" pitchFamily="18" charset="0"/>
              </a:rPr>
              <a:t>	Analyser les défis, opportunités et mécanismes d’assistance internationale pour la réforme fiscale en RCA;</a:t>
            </a:r>
          </a:p>
          <a:p>
            <a:r>
              <a:rPr lang="fr-FR" sz="2400" b="1" dirty="0">
                <a:solidFill>
                  <a:schemeClr val="bg1"/>
                </a:solidFill>
                <a:latin typeface="Comic Sans MS" panose="030F0702030302020204" pitchFamily="66" charset="0"/>
                <a:cs typeface="Times New Roman" panose="02020603050405020304" pitchFamily="18" charset="0"/>
              </a:rPr>
              <a:t>	Formuler des recommandations concrètes pour une réforme fiscale adaptée, s’inspirant notamment des expériences de pays africains à succès (Rwanda, Ghana, Sénégal).</a:t>
            </a:r>
          </a:p>
        </p:txBody>
      </p:sp>
      <p:sp>
        <p:nvSpPr>
          <p:cNvPr id="17" name="Forme libre 16"/>
          <p:cNvSpPr/>
          <p:nvPr/>
        </p:nvSpPr>
        <p:spPr>
          <a:xfrm>
            <a:off x="1013134" y="4594202"/>
            <a:ext cx="1798845" cy="1288516"/>
          </a:xfrm>
          <a:custGeom>
            <a:avLst/>
            <a:gdLst>
              <a:gd name="connsiteX0" fmla="*/ 0 w 4146019"/>
              <a:gd name="connsiteY0" fmla="*/ 0 h 675773"/>
              <a:gd name="connsiteX1" fmla="*/ 4146019 w 4146019"/>
              <a:gd name="connsiteY1" fmla="*/ 0 h 675773"/>
              <a:gd name="connsiteX2" fmla="*/ 4146019 w 4146019"/>
              <a:gd name="connsiteY2" fmla="*/ 675773 h 675773"/>
              <a:gd name="connsiteX3" fmla="*/ 0 w 4146019"/>
              <a:gd name="connsiteY3" fmla="*/ 675773 h 675773"/>
              <a:gd name="connsiteX4" fmla="*/ 0 w 4146019"/>
              <a:gd name="connsiteY4" fmla="*/ 0 h 67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6019" h="675773">
                <a:moveTo>
                  <a:pt x="0" y="0"/>
                </a:moveTo>
                <a:lnTo>
                  <a:pt x="4146019" y="0"/>
                </a:lnTo>
                <a:lnTo>
                  <a:pt x="4146019" y="675773"/>
                </a:lnTo>
                <a:lnTo>
                  <a:pt x="0" y="675773"/>
                </a:lnTo>
                <a:lnTo>
                  <a:pt x="0" y="0"/>
                </a:lnTo>
                <a:close/>
              </a:path>
            </a:pathLst>
          </a:custGeom>
          <a:solidFill>
            <a:srgbClr val="FFC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5239" tIns="15240" rIns="15241" bIns="15240" numCol="1" spcCol="1270" anchor="ctr" anchorCtr="0">
            <a:noAutofit/>
          </a:bodyPr>
          <a:lstStyle/>
          <a:p>
            <a:pPr lvl="0" algn="ctr" defTabSz="1066800">
              <a:lnSpc>
                <a:spcPct val="90000"/>
              </a:lnSpc>
              <a:spcBef>
                <a:spcPct val="0"/>
              </a:spcBef>
              <a:spcAft>
                <a:spcPct val="35000"/>
              </a:spcAft>
            </a:pPr>
            <a:r>
              <a:rPr lang="fr-FR" sz="2800" b="1" dirty="0">
                <a:solidFill>
                  <a:schemeClr val="tx1"/>
                </a:solidFill>
                <a:latin typeface="Times New Roman" panose="02020603050405020304" pitchFamily="18" charset="0"/>
                <a:cs typeface="Times New Roman" panose="02020603050405020304" pitchFamily="18" charset="0"/>
              </a:rPr>
              <a:t>Objectifs spécifiques</a:t>
            </a:r>
          </a:p>
        </p:txBody>
      </p:sp>
      <p:sp>
        <p:nvSpPr>
          <p:cNvPr id="3" name="Flèche courbée vers la droite 2"/>
          <p:cNvSpPr/>
          <p:nvPr/>
        </p:nvSpPr>
        <p:spPr>
          <a:xfrm>
            <a:off x="96258" y="3176519"/>
            <a:ext cx="906783" cy="2706199"/>
          </a:xfrm>
          <a:prstGeom prst="curvedRightArrow">
            <a:avLst>
              <a:gd name="adj1" fmla="val 25000"/>
              <a:gd name="adj2" fmla="val 8774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2894322" y="4094522"/>
            <a:ext cx="9076620" cy="698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894322" y="4916960"/>
            <a:ext cx="9076620" cy="68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2822072" y="5882719"/>
            <a:ext cx="9076620" cy="45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chemeClr val="tx1"/>
                </a:solidFill>
                <a:latin typeface="Times New Roman" panose="02020603050405020304" pitchFamily="18" charset="0"/>
                <a:cs typeface="Times New Roman" panose="02020603050405020304" pitchFamily="18" charset="0"/>
              </a:rPr>
              <a:t> </a:t>
            </a:r>
          </a:p>
        </p:txBody>
      </p:sp>
      <p:sp>
        <p:nvSpPr>
          <p:cNvPr id="11" name="Organigramme : Alternative 10">
            <a:extLst>
              <a:ext uri="{FF2B5EF4-FFF2-40B4-BE49-F238E27FC236}">
                <a16:creationId xmlns:a16="http://schemas.microsoft.com/office/drawing/2014/main" id="{CB5E951D-8052-841E-26D7-F7455E70D386}"/>
              </a:ext>
            </a:extLst>
          </p:cNvPr>
          <p:cNvSpPr/>
          <p:nvPr/>
        </p:nvSpPr>
        <p:spPr>
          <a:xfrm>
            <a:off x="1805922" y="225957"/>
            <a:ext cx="8138178" cy="713375"/>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4400" b="1" dirty="0">
                <a:latin typeface="Times New Roman" panose="02020603050405020304" pitchFamily="18" charset="0"/>
                <a:cs typeface="Times New Roman" panose="02020603050405020304" pitchFamily="18" charset="0"/>
              </a:rPr>
              <a:t>Objectifs de recherche </a:t>
            </a:r>
          </a:p>
        </p:txBody>
      </p:sp>
      <p:sp>
        <p:nvSpPr>
          <p:cNvPr id="12" name="ZoneTexte 11">
            <a:extLst>
              <a:ext uri="{FF2B5EF4-FFF2-40B4-BE49-F238E27FC236}">
                <a16:creationId xmlns:a16="http://schemas.microsoft.com/office/drawing/2014/main" id="{590B69B5-1416-4528-8EF0-746E46F72F5D}"/>
              </a:ext>
            </a:extLst>
          </p:cNvPr>
          <p:cNvSpPr txBox="1"/>
          <p:nvPr/>
        </p:nvSpPr>
        <p:spPr>
          <a:xfrm>
            <a:off x="3275805" y="6518929"/>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custDataLst>
      <p:tags r:id="rId1"/>
    </p:custDataLst>
    <p:extLst>
      <p:ext uri="{BB962C8B-B14F-4D97-AF65-F5344CB8AC3E}">
        <p14:creationId xmlns:p14="http://schemas.microsoft.com/office/powerpoint/2010/main" val="39211804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1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80938" y="1432389"/>
            <a:ext cx="11239501" cy="707886"/>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dirty="0">
                <a:latin typeface="Arial Black" panose="020B0A04020102020204" pitchFamily="34" charset="0"/>
                <a:cs typeface="Times New Roman" panose="02020603050405020304" pitchFamily="18" charset="0"/>
              </a:rPr>
              <a:t>Pour apporter des solutions à notre questions de recherche, nous avons émise deux hypothèses à savoir.</a:t>
            </a:r>
          </a:p>
        </p:txBody>
      </p:sp>
      <p:sp>
        <p:nvSpPr>
          <p:cNvPr id="2" name="Organigramme : Alternative 1">
            <a:extLst>
              <a:ext uri="{FF2B5EF4-FFF2-40B4-BE49-F238E27FC236}">
                <a16:creationId xmlns:a16="http://schemas.microsoft.com/office/drawing/2014/main" id="{9FAFEAAE-13FD-3515-A055-A025CCBB9173}"/>
              </a:ext>
            </a:extLst>
          </p:cNvPr>
          <p:cNvSpPr/>
          <p:nvPr/>
        </p:nvSpPr>
        <p:spPr>
          <a:xfrm>
            <a:off x="2209295" y="0"/>
            <a:ext cx="8078771" cy="1147183"/>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latin typeface="Times New Roman" panose="02020603050405020304" pitchFamily="18" charset="0"/>
                <a:cs typeface="Times New Roman" panose="02020603050405020304" pitchFamily="18" charset="0"/>
              </a:rPr>
              <a:t>Hypothèses de recherche </a:t>
            </a:r>
          </a:p>
        </p:txBody>
      </p:sp>
      <p:sp>
        <p:nvSpPr>
          <p:cNvPr id="18" name="ZoneTexte 17">
            <a:extLst>
              <a:ext uri="{FF2B5EF4-FFF2-40B4-BE49-F238E27FC236}">
                <a16:creationId xmlns:a16="http://schemas.microsoft.com/office/drawing/2014/main" id="{590B69B5-1416-4528-8EF0-746E46F72F5D}"/>
              </a:ext>
            </a:extLst>
          </p:cNvPr>
          <p:cNvSpPr txBox="1"/>
          <p:nvPr/>
        </p:nvSpPr>
        <p:spPr>
          <a:xfrm>
            <a:off x="3275803" y="6448536"/>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
        <p:nvSpPr>
          <p:cNvPr id="3" name="Rectangle avec coins rognés en diagonale 2"/>
          <p:cNvSpPr/>
          <p:nvPr/>
        </p:nvSpPr>
        <p:spPr>
          <a:xfrm>
            <a:off x="680938" y="2223771"/>
            <a:ext cx="10649050" cy="2105831"/>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b="1" dirty="0">
                <a:latin typeface="Comic Sans MS" panose="030F0702030302020204" pitchFamily="66" charset="0"/>
                <a:ea typeface="Calibri" panose="020F0502020204030204" pitchFamily="34" charset="0"/>
                <a:cs typeface="Times New Roman" panose="02020603050405020304" pitchFamily="18" charset="0"/>
              </a:rPr>
              <a:t>Hypothèse 1:</a:t>
            </a:r>
          </a:p>
          <a:p>
            <a:r>
              <a:rPr lang="fr-FR" sz="2400" b="1" dirty="0">
                <a:latin typeface="Comic Sans MS" panose="030F0702030302020204" pitchFamily="66" charset="0"/>
                <a:ea typeface="Calibri" panose="020F0502020204030204" pitchFamily="34" charset="0"/>
                <a:cs typeface="Times New Roman" panose="02020603050405020304" pitchFamily="18" charset="0"/>
              </a:rPr>
              <a:t>	Une refonte de l’architecture fiscale pour élargir l’assiette et limiter les exonérations inefficaces ;</a:t>
            </a:r>
          </a:p>
          <a:p>
            <a:r>
              <a:rPr lang="fr-FR" sz="2400" b="1" dirty="0">
                <a:latin typeface="Comic Sans MS" panose="030F0702030302020204" pitchFamily="66" charset="0"/>
                <a:ea typeface="Calibri" panose="020F0502020204030204" pitchFamily="34" charset="0"/>
                <a:cs typeface="Times New Roman" panose="02020603050405020304" pitchFamily="18" charset="0"/>
              </a:rPr>
              <a:t>	Une modernisation administrative et digitale pour réduire la fraude et améliorer la collecte (OECD/ATAF, 2022) ;</a:t>
            </a:r>
          </a:p>
        </p:txBody>
      </p:sp>
      <p:sp>
        <p:nvSpPr>
          <p:cNvPr id="22" name="Rectangle avec coins rognés en diagonale 21"/>
          <p:cNvSpPr/>
          <p:nvPr/>
        </p:nvSpPr>
        <p:spPr>
          <a:xfrm>
            <a:off x="1702823" y="4413098"/>
            <a:ext cx="10217615" cy="1916265"/>
          </a:xfrm>
          <a:prstGeom prst="snip2Diag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2400" b="1" dirty="0">
                <a:latin typeface="Comic Sans MS" panose="030F0702030302020204" pitchFamily="66" charset="0"/>
                <a:ea typeface="Calibri" panose="020F0502020204030204" pitchFamily="34" charset="0"/>
                <a:cs typeface="Times New Roman" panose="02020603050405020304" pitchFamily="18" charset="0"/>
              </a:rPr>
              <a:t>Hypothèse 1:</a:t>
            </a:r>
          </a:p>
          <a:p>
            <a:r>
              <a:rPr lang="fr-FR" sz="2400" b="1" dirty="0">
                <a:latin typeface="Comic Sans MS" panose="030F0702030302020204" pitchFamily="66" charset="0"/>
                <a:ea typeface="Calibri" panose="020F0502020204030204" pitchFamily="34" charset="0"/>
                <a:cs typeface="Times New Roman" panose="02020603050405020304" pitchFamily="18" charset="0"/>
              </a:rPr>
              <a:t>	Une meilleure intégration des objectifs fiscaux aux stratégies macroéconomiques nationales (</a:t>
            </a:r>
            <a:r>
              <a:rPr lang="fr-FR" sz="2400" b="1" dirty="0" err="1">
                <a:latin typeface="Comic Sans MS" panose="030F0702030302020204" pitchFamily="66" charset="0"/>
                <a:ea typeface="Calibri" panose="020F0502020204030204" pitchFamily="34" charset="0"/>
                <a:cs typeface="Times New Roman" panose="02020603050405020304" pitchFamily="18" charset="0"/>
              </a:rPr>
              <a:t>Kydland</a:t>
            </a:r>
            <a:r>
              <a:rPr lang="fr-FR" sz="2400" b="1" dirty="0">
                <a:latin typeface="Comic Sans MS" panose="030F0702030302020204" pitchFamily="66" charset="0"/>
                <a:ea typeface="Calibri" panose="020F0502020204030204" pitchFamily="34" charset="0"/>
                <a:cs typeface="Times New Roman" panose="02020603050405020304" pitchFamily="18" charset="0"/>
              </a:rPr>
              <a:t> &amp; Prescott, 1977) ;</a:t>
            </a:r>
          </a:p>
          <a:p>
            <a:r>
              <a:rPr lang="fr-FR" sz="2400" b="1" dirty="0">
                <a:latin typeface="Comic Sans MS" panose="030F0702030302020204" pitchFamily="66" charset="0"/>
                <a:ea typeface="Calibri" panose="020F0502020204030204" pitchFamily="34" charset="0"/>
                <a:cs typeface="Times New Roman" panose="02020603050405020304" pitchFamily="18" charset="0"/>
              </a:rPr>
              <a:t>	Une prise en compte des bonnes pratiques internationales, tout en adaptant ces modèles aux réalités centrafricaines.</a:t>
            </a:r>
          </a:p>
        </p:txBody>
      </p:sp>
    </p:spTree>
    <p:custDataLst>
      <p:tags r:id="rId1"/>
    </p:custDataLst>
    <p:extLst>
      <p:ext uri="{BB962C8B-B14F-4D97-AF65-F5344CB8AC3E}">
        <p14:creationId xmlns:p14="http://schemas.microsoft.com/office/powerpoint/2010/main" val="1935937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3C3413DA-6C04-47A4-84E2-294B3847584F}"/>
              </a:ext>
            </a:extLst>
          </p:cNvPr>
          <p:cNvSpPr/>
          <p:nvPr/>
        </p:nvSpPr>
        <p:spPr>
          <a:xfrm>
            <a:off x="2519167" y="256698"/>
            <a:ext cx="8004453" cy="777240"/>
          </a:xfrm>
          <a:prstGeom prst="flowChartAlternateProcess">
            <a:avLst/>
          </a:prstGeom>
          <a:solidFill>
            <a:schemeClr val="accent1"/>
          </a:solidFill>
          <a:ln>
            <a:noFill/>
          </a:ln>
          <a:effectLst>
            <a:outerShdw blurRad="57785" dist="33020" dir="3180000" algn="ctr">
              <a:srgbClr val="000000">
                <a:alpha val="30000"/>
              </a:srgbClr>
            </a:outerShdw>
          </a:effectLst>
          <a:scene3d>
            <a:camera prst="perspectiveRelaxedModerately"/>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5400" b="1" dirty="0">
                <a:solidFill>
                  <a:schemeClr val="bg1"/>
                </a:solidFill>
                <a:latin typeface="Times New Roman" panose="02020603050405020304" pitchFamily="18" charset="0"/>
                <a:cs typeface="Times New Roman" panose="02020603050405020304" pitchFamily="18" charset="0"/>
              </a:rPr>
              <a:t>Méthode de recherche </a:t>
            </a:r>
          </a:p>
        </p:txBody>
      </p:sp>
      <p:sp>
        <p:nvSpPr>
          <p:cNvPr id="13" name="ZoneTexte 12">
            <a:extLst>
              <a:ext uri="{FF2B5EF4-FFF2-40B4-BE49-F238E27FC236}">
                <a16:creationId xmlns:a16="http://schemas.microsoft.com/office/drawing/2014/main" id="{680CFB3F-F55D-A9CF-AD12-93F1C593104B}"/>
              </a:ext>
            </a:extLst>
          </p:cNvPr>
          <p:cNvSpPr txBox="1"/>
          <p:nvPr/>
        </p:nvSpPr>
        <p:spPr>
          <a:xfrm>
            <a:off x="1328738" y="1285712"/>
            <a:ext cx="10529887" cy="403187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wrap="square">
            <a:spAutoFit/>
          </a:bodyPr>
          <a:lstStyle/>
          <a:p>
            <a:pPr>
              <a:buClr>
                <a:schemeClr val="bg1"/>
              </a:buClr>
            </a:pPr>
            <a:r>
              <a:rPr lang="fr-FR" sz="3200" b="1" dirty="0">
                <a:latin typeface="Arial Black" panose="020B0A04020102020204" pitchFamily="34" charset="0"/>
                <a:cs typeface="Times New Roman" panose="02020603050405020304" pitchFamily="18" charset="0"/>
              </a:rPr>
              <a:t>Pour réaliser notre travail, nous avons utilisé la méthode mixte</a:t>
            </a:r>
            <a:r>
              <a:rPr lang="fr-FR" sz="3200" dirty="0">
                <a:latin typeface="Arial Black" panose="020B0A04020102020204" pitchFamily="34" charset="0"/>
                <a:cs typeface="Times New Roman" panose="02020603050405020304" pitchFamily="18" charset="0"/>
              </a:rPr>
              <a:t> </a:t>
            </a:r>
            <a:r>
              <a:rPr lang="fr-FR" sz="3200" b="1" dirty="0">
                <a:latin typeface="Comic Sans MS" panose="030F0702030302020204" pitchFamily="66" charset="0"/>
                <a:cs typeface="Times New Roman" panose="02020603050405020304" pitchFamily="18" charset="0"/>
              </a:rPr>
              <a:t>c’est-à-dire une méthode qualitatives et une méthode quantitative</a:t>
            </a:r>
          </a:p>
          <a:p>
            <a:pPr marL="457200" indent="-457200">
              <a:buClr>
                <a:schemeClr val="bg1"/>
              </a:buClr>
              <a:buFont typeface="Wingdings" panose="05000000000000000000" pitchFamily="2" charset="2"/>
              <a:buChar char="§"/>
            </a:pPr>
            <a:r>
              <a:rPr lang="fr-FR" sz="3200" b="1" dirty="0">
                <a:latin typeface="Comic Sans MS" panose="030F0702030302020204" pitchFamily="66" charset="0"/>
                <a:cs typeface="Times New Roman" panose="02020603050405020304" pitchFamily="18" charset="0"/>
              </a:rPr>
              <a:t>En ce qui est la méthode qualitative, elle nous a permis de faire une recherche documentaire, de consulter les ouvrages ainsi que des mémoires</a:t>
            </a:r>
          </a:p>
          <a:p>
            <a:pPr marL="457200" indent="-457200">
              <a:buClr>
                <a:schemeClr val="bg1"/>
              </a:buClr>
              <a:buFont typeface="Wingdings" panose="05000000000000000000" pitchFamily="2" charset="2"/>
              <a:buChar char="§"/>
            </a:pPr>
            <a:r>
              <a:rPr lang="fr-FR" sz="3200" b="1" dirty="0">
                <a:latin typeface="Comic Sans MS" panose="030F0702030302020204" pitchFamily="66" charset="0"/>
                <a:cs typeface="Times New Roman" panose="02020603050405020304" pitchFamily="18" charset="0"/>
              </a:rPr>
              <a:t>La méthode quantitative qui consiste à effectuer une enquête sur le terrain par des questionnaires  </a:t>
            </a:r>
          </a:p>
        </p:txBody>
      </p:sp>
      <p:sp>
        <p:nvSpPr>
          <p:cNvPr id="5" name="ZoneTexte 4">
            <a:extLst>
              <a:ext uri="{FF2B5EF4-FFF2-40B4-BE49-F238E27FC236}">
                <a16:creationId xmlns:a16="http://schemas.microsoft.com/office/drawing/2014/main" id="{590B69B5-1416-4528-8EF0-746E46F72F5D}"/>
              </a:ext>
            </a:extLst>
          </p:cNvPr>
          <p:cNvSpPr txBox="1"/>
          <p:nvPr/>
        </p:nvSpPr>
        <p:spPr>
          <a:xfrm>
            <a:off x="3275805" y="6550223"/>
            <a:ext cx="5945753" cy="307777"/>
          </a:xfrm>
          <a:prstGeom prst="rect">
            <a:avLst/>
          </a:prstGeom>
          <a:scene3d>
            <a:camera prst="orthographicFront"/>
            <a:lightRig rig="threePt" dir="t"/>
          </a:scene3d>
          <a:sp3d>
            <a:bevelT prst="angle"/>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sz="1400" dirty="0">
                <a:latin typeface="Arial Black" panose="020B0A04020102020204" pitchFamily="34" charset="0"/>
                <a:ea typeface="FangSong" panose="020B0503020204020204" pitchFamily="49" charset="-122"/>
              </a:rPr>
              <a:t>Le Rôle de la Fiscalité dans l’ Economie Durable de la RCA</a:t>
            </a:r>
          </a:p>
        </p:txBody>
      </p:sp>
    </p:spTree>
    <p:extLst>
      <p:ext uri="{BB962C8B-B14F-4D97-AF65-F5344CB8AC3E}">
        <p14:creationId xmlns:p14="http://schemas.microsoft.com/office/powerpoint/2010/main" val="348298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3|3.3|3.8"/>
</p:tagLst>
</file>

<file path=ppt/tags/tag2.xml><?xml version="1.0" encoding="utf-8"?>
<p:tagLst xmlns:a="http://schemas.openxmlformats.org/drawingml/2006/main" xmlns:r="http://schemas.openxmlformats.org/officeDocument/2006/relationships" xmlns:p="http://schemas.openxmlformats.org/presentationml/2006/main">
  <p:tag name="TIMING" val="|2|3.8|16.5"/>
</p:tagLst>
</file>

<file path=ppt/theme/theme1.xml><?xml version="1.0" encoding="utf-8"?>
<a:theme xmlns:a="http://schemas.openxmlformats.org/drawingml/2006/main" name="Brin">
  <a:themeElements>
    <a:clrScheme name="Bri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37857</TotalTime>
  <Words>832</Words>
  <Application>Microsoft Office PowerPoint</Application>
  <PresentationFormat>Widescreen</PresentationFormat>
  <Paragraphs>131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Brin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Melchior-Lebis</dc:creator>
  <cp:lastModifiedBy>Loïc Prince Joël NEKARIO</cp:lastModifiedBy>
  <cp:revision>434</cp:revision>
  <dcterms:created xsi:type="dcterms:W3CDTF">2021-09-13T09:47:36Z</dcterms:created>
  <dcterms:modified xsi:type="dcterms:W3CDTF">2025-09-03T13:24:01Z</dcterms:modified>
</cp:coreProperties>
</file>